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59" r:id="rId4"/>
    <p:sldId id="260" r:id="rId5"/>
    <p:sldId id="261" r:id="rId6"/>
    <p:sldId id="262" r:id="rId7"/>
    <p:sldId id="266" r:id="rId8"/>
    <p:sldId id="272" r:id="rId9"/>
    <p:sldId id="270" r:id="rId10"/>
    <p:sldId id="267" r:id="rId11"/>
    <p:sldId id="268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13" autoAdjust="0"/>
  </p:normalViewPr>
  <p:slideViewPr>
    <p:cSldViewPr>
      <p:cViewPr>
        <p:scale>
          <a:sx n="99" d="100"/>
          <a:sy n="99" d="100"/>
        </p:scale>
        <p:origin x="-450" y="14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aseline="0" dirty="0"/>
              <a:t>"Мир волшебной вытынанки"</a:t>
            </a:r>
            <a:endParaRPr lang="ru-RU" sz="1600" dirty="0"/>
          </a:p>
        </c:rich>
      </c:tx>
      <c:layout>
        <c:manualLayout>
          <c:xMode val="edge"/>
          <c:yMode val="edge"/>
          <c:x val="0.2636782778976691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462196045146232"/>
          <c:y val="0.24412648557171659"/>
          <c:w val="0.84468712707885563"/>
          <c:h val="0.61739019914408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Процент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Лист3!$B$2:$B$4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359424"/>
        <c:axId val="205119488"/>
      </c:barChart>
      <c:catAx>
        <c:axId val="18435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205119488"/>
        <c:crosses val="autoZero"/>
        <c:auto val="1"/>
        <c:lblAlgn val="ctr"/>
        <c:lblOffset val="100"/>
        <c:noMultiLvlLbl val="0"/>
      </c:catAx>
      <c:valAx>
        <c:axId val="20511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359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"Юный </a:t>
            </a:r>
            <a:r>
              <a:rPr lang="ru-RU" dirty="0" smtClean="0"/>
              <a:t>патриот</a:t>
            </a:r>
            <a:r>
              <a:rPr lang="ru-RU" dirty="0"/>
              <a:t>"</a:t>
            </a:r>
          </a:p>
        </c:rich>
      </c:tx>
      <c:layout>
        <c:manualLayout>
          <c:xMode val="edge"/>
          <c:yMode val="edge"/>
          <c:x val="0.23880055173874098"/>
          <c:y val="9.117921286253907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Процент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53,8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Лист4!$B$2:$B$4</c:f>
              <c:numCache>
                <c:formatCode>General</c:formatCode>
                <c:ptCount val="3"/>
                <c:pt idx="0">
                  <c:v>50</c:v>
                </c:pt>
                <c:pt idx="1">
                  <c:v>53.8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357888"/>
        <c:axId val="205121216"/>
      </c:barChart>
      <c:catAx>
        <c:axId val="184357888"/>
        <c:scaling>
          <c:orientation val="minMax"/>
        </c:scaling>
        <c:delete val="0"/>
        <c:axPos val="b"/>
        <c:majorTickMark val="out"/>
        <c:minorTickMark val="none"/>
        <c:tickLblPos val="nextTo"/>
        <c:crossAx val="205121216"/>
        <c:crosses val="autoZero"/>
        <c:auto val="1"/>
        <c:lblAlgn val="ctr"/>
        <c:lblOffset val="100"/>
        <c:noMultiLvlLbl val="0"/>
      </c:catAx>
      <c:valAx>
        <c:axId val="20512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357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Охват учащихся проектно-исследовательской деятельностью</a:t>
            </a:r>
          </a:p>
        </c:rich>
      </c:tx>
      <c:layout>
        <c:manualLayout>
          <c:xMode val="edge"/>
          <c:yMode val="edge"/>
          <c:x val="0.16610890361916"/>
          <c:y val="2.574258228504943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76.900000000000006</c:v>
                </c:pt>
                <c:pt idx="1">
                  <c:v>76.900000000000006</c:v>
                </c:pt>
                <c:pt idx="2">
                  <c:v>83.3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943296"/>
        <c:axId val="205694656"/>
      </c:barChart>
      <c:catAx>
        <c:axId val="205943296"/>
        <c:scaling>
          <c:orientation val="minMax"/>
        </c:scaling>
        <c:delete val="0"/>
        <c:axPos val="b"/>
        <c:majorTickMark val="out"/>
        <c:minorTickMark val="none"/>
        <c:tickLblPos val="nextTo"/>
        <c:crossAx val="205694656"/>
        <c:crosses val="autoZero"/>
        <c:auto val="1"/>
        <c:lblAlgn val="ctr"/>
        <c:lblOffset val="100"/>
        <c:noMultiLvlLbl val="0"/>
      </c:catAx>
      <c:valAx>
        <c:axId val="20569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943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Качество знаний по русскому языку</a:t>
            </a:r>
          </a:p>
        </c:rich>
      </c:tx>
      <c:layout>
        <c:manualLayout>
          <c:xMode val="edge"/>
          <c:yMode val="edge"/>
          <c:x val="0.19079365049942026"/>
          <c:y val="7.8703703703703706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процент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Лист2!$B$2:$B$3</c:f>
              <c:numCache>
                <c:formatCode>General</c:formatCode>
                <c:ptCount val="2"/>
                <c:pt idx="0">
                  <c:v>65.38</c:v>
                </c:pt>
                <c:pt idx="1">
                  <c:v>66.67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944832"/>
        <c:axId val="205698688"/>
      </c:barChart>
      <c:catAx>
        <c:axId val="205944832"/>
        <c:scaling>
          <c:orientation val="minMax"/>
        </c:scaling>
        <c:delete val="0"/>
        <c:axPos val="b"/>
        <c:majorTickMark val="out"/>
        <c:minorTickMark val="none"/>
        <c:tickLblPos val="nextTo"/>
        <c:crossAx val="205698688"/>
        <c:crosses val="autoZero"/>
        <c:auto val="1"/>
        <c:lblAlgn val="ctr"/>
        <c:lblOffset val="100"/>
        <c:noMultiLvlLbl val="0"/>
      </c:catAx>
      <c:valAx>
        <c:axId val="20569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944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i="0" baseline="0">
                <a:effectLst/>
              </a:rPr>
              <a:t>Качество знаний по математике</a:t>
            </a:r>
            <a:endParaRPr lang="ru-RU" sz="160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процент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555555555555558E-3"/>
                  <c:y val="0.1491622922134733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73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75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Лист5!$B$2:$B$3</c:f>
              <c:numCache>
                <c:formatCode>General</c:formatCode>
                <c:ptCount val="2"/>
                <c:pt idx="0">
                  <c:v>73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945344"/>
        <c:axId val="205700416"/>
      </c:barChart>
      <c:catAx>
        <c:axId val="205945344"/>
        <c:scaling>
          <c:orientation val="minMax"/>
        </c:scaling>
        <c:delete val="0"/>
        <c:axPos val="b"/>
        <c:majorTickMark val="out"/>
        <c:minorTickMark val="none"/>
        <c:tickLblPos val="nextTo"/>
        <c:crossAx val="205700416"/>
        <c:crosses val="autoZero"/>
        <c:auto val="1"/>
        <c:lblAlgn val="ctr"/>
        <c:lblOffset val="100"/>
        <c:noMultiLvlLbl val="0"/>
      </c:catAx>
      <c:valAx>
        <c:axId val="20570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945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/>
              <a:t>Качество</a:t>
            </a:r>
            <a:r>
              <a:rPr lang="ru-RU" sz="1600" baseline="0"/>
              <a:t> знаний по</a:t>
            </a:r>
          </a:p>
          <a:p>
            <a:pPr>
              <a:defRPr/>
            </a:pPr>
            <a:r>
              <a:rPr lang="ru-RU" sz="1600" baseline="0"/>
              <a:t> окружающему миру</a:t>
            </a:r>
            <a:endParaRPr lang="ru-RU" sz="16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Лист6!$B$1</c:f>
              <c:strCache>
                <c:ptCount val="1"/>
                <c:pt idx="0">
                  <c:v>процент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80,7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83,3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Лист6!$B$2:$B$3</c:f>
              <c:numCache>
                <c:formatCode>General</c:formatCode>
                <c:ptCount val="2"/>
                <c:pt idx="0">
                  <c:v>80.7</c:v>
                </c:pt>
                <c:pt idx="1">
                  <c:v>83.3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946368"/>
        <c:axId val="206030528"/>
      </c:barChart>
      <c:catAx>
        <c:axId val="205946368"/>
        <c:scaling>
          <c:orientation val="minMax"/>
        </c:scaling>
        <c:delete val="0"/>
        <c:axPos val="b"/>
        <c:majorTickMark val="out"/>
        <c:minorTickMark val="none"/>
        <c:tickLblPos val="nextTo"/>
        <c:crossAx val="206030528"/>
        <c:crosses val="autoZero"/>
        <c:auto val="1"/>
        <c:lblAlgn val="ctr"/>
        <c:lblOffset val="100"/>
        <c:noMultiLvlLbl val="0"/>
      </c:catAx>
      <c:valAx>
        <c:axId val="20603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946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E3864AE-E8F2-4211-B48C-49676EC4CCC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5AA846A-E2D5-4C6B-A874-8A0EF74B1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66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822-1248-4390-9AAA-B4E54BEDEC4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86C-D137-462B-892D-7C30CC965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9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822-1248-4390-9AAA-B4E54BEDEC4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86C-D137-462B-892D-7C30CC965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822-1248-4390-9AAA-B4E54BEDEC4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86C-D137-462B-892D-7C30CC965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0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822-1248-4390-9AAA-B4E54BEDEC4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86C-D137-462B-892D-7C30CC965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5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822-1248-4390-9AAA-B4E54BEDEC4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86C-D137-462B-892D-7C30CC965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1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822-1248-4390-9AAA-B4E54BEDEC4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86C-D137-462B-892D-7C30CC965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93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822-1248-4390-9AAA-B4E54BEDEC4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86C-D137-462B-892D-7C30CC965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822-1248-4390-9AAA-B4E54BEDEC4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86C-D137-462B-892D-7C30CC965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8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822-1248-4390-9AAA-B4E54BEDEC4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86C-D137-462B-892D-7C30CC965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7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822-1248-4390-9AAA-B4E54BEDEC4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86C-D137-462B-892D-7C30CC965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822-1248-4390-9AAA-B4E54BEDEC4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86C-D137-462B-892D-7C30CC965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9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1D822-1248-4390-9AAA-B4E54BEDEC4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CE86C-D137-462B-892D-7C30CC965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18" Type="http://schemas.openxmlformats.org/officeDocument/2006/relationships/image" Target="../media/image76.png"/><Relationship Id="rId3" Type="http://schemas.openxmlformats.org/officeDocument/2006/relationships/image" Target="../media/image61.jpeg"/><Relationship Id="rId21" Type="http://schemas.openxmlformats.org/officeDocument/2006/relationships/image" Target="../media/image79.pn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17" Type="http://schemas.openxmlformats.org/officeDocument/2006/relationships/image" Target="../media/image75.png"/><Relationship Id="rId2" Type="http://schemas.openxmlformats.org/officeDocument/2006/relationships/image" Target="../media/image60.jpeg"/><Relationship Id="rId16" Type="http://schemas.openxmlformats.org/officeDocument/2006/relationships/image" Target="../media/image74.jpe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24" Type="http://schemas.openxmlformats.org/officeDocument/2006/relationships/image" Target="../media/image82.pn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23" Type="http://schemas.openxmlformats.org/officeDocument/2006/relationships/image" Target="../media/image81.png"/><Relationship Id="rId10" Type="http://schemas.openxmlformats.org/officeDocument/2006/relationships/image" Target="../media/image68.jpeg"/><Relationship Id="rId19" Type="http://schemas.openxmlformats.org/officeDocument/2006/relationships/image" Target="../media/image77.pn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Relationship Id="rId22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10" Type="http://schemas.openxmlformats.org/officeDocument/2006/relationships/chart" Target="../charts/chart6.xml"/><Relationship Id="rId4" Type="http://schemas.openxmlformats.org/officeDocument/2006/relationships/image" Target="../media/image85.jpeg"/><Relationship Id="rId9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hart" Target="../charts/chart1.xml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hyperlink" Target="https://infourok.ru/user/popova-galina-vladimirovna1" TargetMode="External"/><Relationship Id="rId18" Type="http://schemas.openxmlformats.org/officeDocument/2006/relationships/image" Target="../media/image46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hyperlink" Target="https://multiurok.ru/popovagv/" TargetMode="External"/><Relationship Id="rId17" Type="http://schemas.openxmlformats.org/officeDocument/2006/relationships/image" Target="../media/image45.jpeg"/><Relationship Id="rId2" Type="http://schemas.openxmlformats.org/officeDocument/2006/relationships/image" Target="../media/image34.jpe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hyperlink" Target="https://nsportal.ru/popova-galina-vladimirovna" TargetMode="External"/><Relationship Id="rId5" Type="http://schemas.openxmlformats.org/officeDocument/2006/relationships/image" Target="../media/image37.jpeg"/><Relationship Id="rId15" Type="http://schemas.openxmlformats.org/officeDocument/2006/relationships/image" Target="../media/image43.png"/><Relationship Id="rId10" Type="http://schemas.openxmlformats.org/officeDocument/2006/relationships/image" Target="../media/image42.jpeg"/><Relationship Id="rId19" Type="http://schemas.openxmlformats.org/officeDocument/2006/relationships/image" Target="../media/image4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hyperlink" Target="https://bobrsh2.obrvrn.ru/stranicy-uchiteley/popova-galina-vladimirovna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12" Type="http://schemas.openxmlformats.org/officeDocument/2006/relationships/image" Target="../media/image59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074544" y="4750294"/>
            <a:ext cx="6069456" cy="1991072"/>
          </a:xfrm>
        </p:spPr>
        <p:txBody>
          <a:bodyPr>
            <a:normAutofit fontScale="97500"/>
          </a:bodyPr>
          <a:lstStyle/>
          <a:p>
            <a:pPr>
              <a:lnSpc>
                <a:spcPct val="170000"/>
              </a:lnSpc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- 14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Высшая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endParaRPr lang="ru-RU" altLang="en-US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en-US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2023 г.</a:t>
            </a:r>
            <a:endParaRPr lang="ru-RU" altLang="en-US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4544" y="318498"/>
            <a:ext cx="6069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 на получение  премий лучшими учителями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Воронежской области за достижения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педагогической деятельности </a:t>
            </a:r>
          </a:p>
        </p:txBody>
      </p:sp>
      <p:sp>
        <p:nvSpPr>
          <p:cNvPr id="7" name="AutoShape 2" descr="https://kartinkin.net/uploads/posts/2021-01/1611409176_31-p-sinii-s-belim-fon-dlya-prezentatsii-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kartinkin.net/uploads/posts/2021-01/1611409176_31-p-sinii-s-belim-fon-dlya-prezentatsii-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kartinkin.net/uploads/posts/2021-01/1611409176_31-p-sinii-s-belim-fon-dlya-prezentatsii-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kartinkin.net/uploads/posts/2021-01/1611409176_31-p-sinii-s-belim-fon-dlya-prezentatsii-3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kartinkin.net/uploads/posts/2021-01/1611409176_31-p-sinii-s-belim-fon-dlya-prezentatsii-3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kartinkin.net/uploads/posts/2021-01/1611409176_31-p-sinii-s-belim-fon-dlya-prezentatsii-36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https://static3.depositphotos.com/1000791/121/v/950/depositphotos_1216555-stock-illustration-blue-wav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172" y="-3"/>
            <a:ext cx="2069605" cy="674136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AutoShape 16" descr="Screenshot_20220904_165003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af.attachmail.ru/cgi-bin/readmsg/Screenshot_20220904_165003.jpg?x-email=fofonova09@mail.ru&amp;rid=88548318304712297220317148891434304615&amp;&amp;id=16622994230859616170%3B0%3B1&amp;x-email=fofonova09%40mail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16832"/>
            <a:ext cx="2461769" cy="32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60337"/>
            <a:ext cx="1475745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74544" y="2130425"/>
            <a:ext cx="6069456" cy="245070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</a:rPr>
              <a:t/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Публичная  презентация опыта работы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учителя начальных классов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Бобровская  СОШ №2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Поповой Галины Владимировны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7792" y="88329"/>
            <a:ext cx="8856983" cy="5792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2396" y="89310"/>
            <a:ext cx="4227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Участие в конкурсах</a:t>
            </a:r>
            <a:endParaRPr lang="ru-RU" sz="3600" dirty="0"/>
          </a:p>
        </p:txBody>
      </p:sp>
      <p:pic>
        <p:nvPicPr>
          <p:cNvPr id="5" name="Picture 12" descr="https://af.attachmail.ru/cgi-bin/readmsg/IMG_20220907_223616.jpg?x-email=fofonova09@mail.ru&amp;rid=11410307711578885533643326161245759991&amp;&amp;id=16626600341467974737%3B0%3B11&amp;x-email=fofonova09%40mail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2" y="722512"/>
            <a:ext cx="1408662" cy="19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35" y="706831"/>
            <a:ext cx="1368152" cy="194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5" y="2706461"/>
            <a:ext cx="1413230" cy="201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35" y="2717214"/>
            <a:ext cx="1401976" cy="201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445" y="2732176"/>
            <a:ext cx="1263585" cy="201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18" y="2731426"/>
            <a:ext cx="1368919" cy="199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32" y="2717489"/>
            <a:ext cx="1348264" cy="200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83" y="648948"/>
            <a:ext cx="1296144" cy="197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56" y="639153"/>
            <a:ext cx="1239853" cy="201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22" y="2688028"/>
            <a:ext cx="1189317" cy="203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65" y="2690142"/>
            <a:ext cx="1172874" cy="20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090" y="2661461"/>
            <a:ext cx="1196685" cy="202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2" y="4826560"/>
            <a:ext cx="2179574" cy="174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35" y="4994748"/>
            <a:ext cx="2286732" cy="174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89" y="4826560"/>
            <a:ext cx="2039487" cy="172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99" y="4826560"/>
            <a:ext cx="1350747" cy="189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09" y="4867631"/>
            <a:ext cx="1280427" cy="181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96" y="4866514"/>
            <a:ext cx="1299376" cy="181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13" y="4867632"/>
            <a:ext cx="1274841" cy="177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4" descr="Screenshot_20230119_191805_ru.mail.mailap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81" y="696858"/>
            <a:ext cx="1384996" cy="193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25093"/>
            <a:ext cx="1172668" cy="196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01" y="732601"/>
            <a:ext cx="1152128" cy="192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30" y="706831"/>
            <a:ext cx="1321943" cy="192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2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7792" y="132834"/>
            <a:ext cx="8856983" cy="5792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81498"/>
            <a:ext cx="368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Результативность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18629"/>
            <a:ext cx="2592287" cy="184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3" y="818629"/>
            <a:ext cx="1934641" cy="27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E:\2022-2023\ГРАНТ\распечатать цветным\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64" y="1521368"/>
            <a:ext cx="1934641" cy="275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07" y="775253"/>
            <a:ext cx="2016223" cy="290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s://af.attachmail.ru/cgi-bin/readmsg/IMG_20220907_221200.jpg?x-email=fofonova09@mail.ru&amp;rid=10496895454197987213125366752006863063&amp;&amp;id=16625781421634364192%3B0%3B4&amp;x-email=fofonova09%40mail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3784"/>
            <a:ext cx="1914634" cy="26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05" y="2665703"/>
            <a:ext cx="2227179" cy="156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620096"/>
              </p:ext>
            </p:extLst>
          </p:nvPr>
        </p:nvGraphicFramePr>
        <p:xfrm>
          <a:off x="53752" y="4005064"/>
          <a:ext cx="32368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980585"/>
              </p:ext>
            </p:extLst>
          </p:nvPr>
        </p:nvGraphicFramePr>
        <p:xfrm>
          <a:off x="3290605" y="4273657"/>
          <a:ext cx="2937579" cy="246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272187"/>
              </p:ext>
            </p:extLst>
          </p:nvPr>
        </p:nvGraphicFramePr>
        <p:xfrm>
          <a:off x="6300192" y="4273657"/>
          <a:ext cx="2843808" cy="256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4670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 rot="19066145">
            <a:off x="3574804" y="238439"/>
            <a:ext cx="2031683" cy="1097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Открытые мероприятия</a:t>
            </a:r>
            <a:endParaRPr lang="ru-RU" sz="1600" dirty="0"/>
          </a:p>
        </p:txBody>
      </p:sp>
      <p:sp>
        <p:nvSpPr>
          <p:cNvPr id="4" name="Овал 3"/>
          <p:cNvSpPr/>
          <p:nvPr/>
        </p:nvSpPr>
        <p:spPr>
          <a:xfrm rot="20800861">
            <a:off x="4120134" y="1066934"/>
            <a:ext cx="2157561" cy="10355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70C0"/>
                </a:solidFill>
              </a:rPr>
              <a:t>Внеурочная 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деятельность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47900"/>
            <a:ext cx="39433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4029865" y="1908661"/>
            <a:ext cx="2283318" cy="1099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Воспитательная </a:t>
            </a:r>
            <a:r>
              <a:rPr lang="ru-RU" sz="1600" b="1" dirty="0" smtClean="0">
                <a:solidFill>
                  <a:srgbClr val="0070C0"/>
                </a:solidFill>
              </a:rPr>
              <a:t>   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    работа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 rot="2447591">
            <a:off x="3594059" y="2690031"/>
            <a:ext cx="2317943" cy="10596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  </a:t>
            </a:r>
            <a:r>
              <a:rPr lang="ru-RU" sz="1500" b="1" dirty="0" smtClean="0">
                <a:solidFill>
                  <a:srgbClr val="0070C0"/>
                </a:solidFill>
              </a:rPr>
              <a:t>Результативность</a:t>
            </a:r>
            <a:r>
              <a:rPr lang="ru-RU" sz="1600" b="1" dirty="0">
                <a:solidFill>
                  <a:srgbClr val="0070C0"/>
                </a:solidFill>
              </a:rPr>
              <a:t/>
            </a:r>
            <a:br>
              <a:rPr lang="ru-RU" sz="1600" b="1" dirty="0">
                <a:solidFill>
                  <a:srgbClr val="0070C0"/>
                </a:solidFill>
              </a:rPr>
            </a:b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9052984">
            <a:off x="1970601" y="2457967"/>
            <a:ext cx="2506291" cy="11696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500" b="1" dirty="0" smtClean="0">
                <a:solidFill>
                  <a:srgbClr val="0070C0"/>
                </a:solidFill>
              </a:rPr>
              <a:t>Самообразование</a:t>
            </a:r>
            <a:r>
              <a:rPr lang="ru-RU" sz="2000" b="1" dirty="0">
                <a:solidFill>
                  <a:srgbClr val="0070C0"/>
                </a:solidFill>
              </a:rPr>
              <a:t/>
            </a:r>
            <a:br>
              <a:rPr lang="ru-RU" sz="2000" b="1" dirty="0">
                <a:solidFill>
                  <a:srgbClr val="0070C0"/>
                </a:solidFill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346590">
            <a:off x="1487184" y="746477"/>
            <a:ext cx="2597304" cy="11672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Проектная деятельность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 rot="21052795">
            <a:off x="1451990" y="1701077"/>
            <a:ext cx="2397913" cy="11241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70C0"/>
                </a:solidFill>
              </a:rPr>
              <a:t>Распространение</a:t>
            </a:r>
            <a:r>
              <a:rPr lang="ru-RU" sz="1600" b="1" dirty="0">
                <a:solidFill>
                  <a:srgbClr val="0070C0"/>
                </a:solidFill>
              </a:rPr>
              <a:t> опыта , публикации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 rot="3660094">
            <a:off x="2460189" y="334161"/>
            <a:ext cx="2018864" cy="11308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Участие в конкурсах</a:t>
            </a:r>
            <a:endParaRPr lang="ru-RU" sz="1600" dirty="0"/>
          </a:p>
        </p:txBody>
      </p:sp>
      <p:sp>
        <p:nvSpPr>
          <p:cNvPr id="2" name="Овал 1"/>
          <p:cNvSpPr/>
          <p:nvPr/>
        </p:nvSpPr>
        <p:spPr>
          <a:xfrm>
            <a:off x="3377950" y="1518143"/>
            <a:ext cx="1152128" cy="10801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0070C0"/>
                </a:solidFill>
              </a:rPr>
              <a:t>УЧИТЕЛЬ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692" y="5519172"/>
            <a:ext cx="1896930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Образование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Опыт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Личные качества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52399" y="4306757"/>
            <a:ext cx="3203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Ученики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Родители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Администрация школы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</a:rPr>
              <a:t>К</a:t>
            </a:r>
            <a:r>
              <a:rPr lang="ru-RU" b="1" dirty="0" smtClean="0">
                <a:solidFill>
                  <a:srgbClr val="0070C0"/>
                </a:solidFill>
              </a:rPr>
              <a:t>оллеги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74" y="68389"/>
            <a:ext cx="2609905" cy="165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67" y="1181159"/>
            <a:ext cx="825912" cy="54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459013" y="1721329"/>
            <a:ext cx="3005869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Успехи и достижения учеников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0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222195" y="116632"/>
            <a:ext cx="6555594" cy="5450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    Открытые мероприятия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af.attachmail.ru/cgi-bin/readmsg/IMG_20220907_225119.jpg?x-email=fofonova09@mail.ru&amp;rid=3415022666381427683523497974781129732138&amp;&amp;id=16626600341467974737%3B0%3B3&amp;x-email=fofonova09%40mail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79620"/>
            <a:ext cx="2304256" cy="296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ДОМ\Desktop\конкурс 2\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92085"/>
            <a:ext cx="2521108" cy="18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Миша\Desktop\IMG-20201227-WA00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452" y="3766733"/>
            <a:ext cx="2235407" cy="234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s://af.attachmail.ru/cgi-bin/readmsg/IMG_20220907_224553.jpg?x-email=fofonova09@mail.ru&amp;rid=123823393128817238942345361693339691516&amp;&amp;id=16626600341467974737%3B0%3B6&amp;x-email=fofonova09%40mail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1" y="908720"/>
            <a:ext cx="2482505" cy="19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af.attachmail.ru/cgi-bin/readmsg/IMG_20220907_224748.jpg?x-email=fofonova09@mail.ru&amp;rid=1334719822846161090309036485598411369&amp;&amp;id=16626600341467974737%3B0%3B4&amp;x-email=fofonova09%40mail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9" y="3645883"/>
            <a:ext cx="2295350" cy="220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63888" y="3568939"/>
            <a:ext cx="25202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Открытый урок 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 Черного моря»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68144" y="2861053"/>
            <a:ext cx="35638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Открытое занятие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 чем говорит пульс человека ?»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МЭ конкурса «Учитель года »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5869" y="2898478"/>
            <a:ext cx="25202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Открытое занятие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«Новый год»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3404" y="5503535"/>
            <a:ext cx="252027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Открытый урок 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«Растрепанный воробей»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34312" y="6002120"/>
            <a:ext cx="35638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Открытый урок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«Домашние опасности»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МЭ конкурса «Учитель года »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1101" y="6044737"/>
            <a:ext cx="25202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Открытый урок 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аше питание»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908720"/>
            <a:ext cx="2920708" cy="1958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7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71664" y="0"/>
            <a:ext cx="633670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Внеурочная деятельность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7172" name="Picture 4" descr="https://af.attachmail.ru/cgi-bin/readmsg/IMG_20220908_214406.jpg?x-email=fofonova09@mail.ru&amp;rid=4130893573364127765224493046073003679048&amp;&amp;id=16626628341143462070%3B0%3B2&amp;x-email=fofonova09%40mail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3" y="862865"/>
            <a:ext cx="1944216" cy="141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.mycdn.me/image?id=869674243905&amp;t=3&amp;plc=API&amp;viewToken=0svlQemsZ9ZIuoZhqiEd-A&amp;tkn=*VzpzvULxiM5reSurykOZipo6fJ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3" y="2348880"/>
            <a:ext cx="1944216" cy="123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.mycdn.me/image?id=885590035777&amp;t=3&amp;plc=API&amp;viewToken=67Wq6GGreHPc_71no-f9jQ&amp;tkn=*U6nO4GFleQodak6lIWeDTXSW-S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9" y="5301207"/>
            <a:ext cx="2024268" cy="13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9" y="3774543"/>
            <a:ext cx="1972360" cy="141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69" y="5218041"/>
            <a:ext cx="2289991" cy="145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594560" y="4871423"/>
            <a:ext cx="457070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«Мир волшебной вытынанки»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«Юный патриот»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«Мир профессий»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Каникулярная школа «Мир измерений » (осень –весна)</a:t>
            </a:r>
            <a:endParaRPr lang="ru-RU" sz="1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Онлайн-проект «</a:t>
            </a:r>
            <a:r>
              <a:rPr lang="ru-RU" sz="1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Экошкола</a:t>
            </a: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БСОШ №2»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Летняя каникулярная школа -2020</a:t>
            </a:r>
            <a:endParaRPr lang="ru-RU" sz="1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00" y="886104"/>
            <a:ext cx="3366618" cy="221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226">
            <a:off x="2199453" y="2656486"/>
            <a:ext cx="914368" cy="132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484">
            <a:off x="2950837" y="2522536"/>
            <a:ext cx="866692" cy="121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890">
            <a:off x="3677856" y="2544196"/>
            <a:ext cx="930720" cy="133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738">
            <a:off x="4448928" y="2740436"/>
            <a:ext cx="982175" cy="140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75" y="3737598"/>
            <a:ext cx="2231617" cy="145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195599"/>
              </p:ext>
            </p:extLst>
          </p:nvPr>
        </p:nvGraphicFramePr>
        <p:xfrm>
          <a:off x="5567718" y="2573991"/>
          <a:ext cx="3433199" cy="229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559655"/>
              </p:ext>
            </p:extLst>
          </p:nvPr>
        </p:nvGraphicFramePr>
        <p:xfrm>
          <a:off x="5576806" y="526463"/>
          <a:ext cx="3324762" cy="2089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38178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116632"/>
            <a:ext cx="633670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Воспитательная работа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AutoShape 2" descr="IMG_20220907_224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af.attachmail.ru/cgi-bin/readmsg/IMG_20220907_224002.jpg?x-email=fofonova09@mail.ru&amp;rid=4106700207202344247318262900404257712256&amp;&amp;id=16626600341467974737%3B0%3B9&amp;x-email=fofonova09%40mail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0" y="927843"/>
            <a:ext cx="2730058" cy="201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docviewer.yandex.ru/view/1683063365/htmlimage?id=3i5mo-atizrz2vd9ed0f1tb2wah8xcl4chxvvddrqox5bw6wcko1pmwjtlntucu8rsfglh6t2z59owhdwmosmfa1awkiys9nu2n8c7dla&amp;name=image-z0lpJWMLAKkWBVXzm6.jpg&amp;dsid=a605c806bc39d91f001dbf0d348069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5" y="3553927"/>
            <a:ext cx="1877945" cy="241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https://af.attachmail.ru/cgi-bin/readmsg/IMG_20220907_224240.jpg?x-email=fofonova09@mail.ru&amp;rid=137666257225195604124675199823953981464&amp;&amp;id=16626600341467974737%3B0%3B8&amp;x-email=fofonova09%40mai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894492"/>
            <a:ext cx="2736304" cy="18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868242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96604"/>
            <a:ext cx="274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21" y="5167202"/>
            <a:ext cx="1287739" cy="15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03" y="3084021"/>
            <a:ext cx="2259456" cy="179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" y="2925543"/>
            <a:ext cx="27665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 благотворительных акциях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6000840"/>
            <a:ext cx="28937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Встречи с представителями разных профессий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894492"/>
            <a:ext cx="35381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Классные часы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8499" y="6100916"/>
            <a:ext cx="26205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Совместные мероприятия с родителями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79657" y="2767299"/>
            <a:ext cx="35381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Праздники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79658" y="4874326"/>
            <a:ext cx="35381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Беседы, лектории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99860" y="5654640"/>
            <a:ext cx="16183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14750"/>
            <a:ext cx="8928992" cy="72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Проектно-исследовательская деятельность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10" descr="https://af.attachmail.ru/cgi-bin/readmsg/IMG_20220907_224409.jpg?x-email=fofonova09@mail.ru&amp;rid=244716868320361116523385099513429064793&amp;&amp;id=16626600341467974737%3B0%3B7&amp;x-email=fofonova09%40mail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2289"/>
            <a:ext cx="2376264" cy="287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879382"/>
              </p:ext>
            </p:extLst>
          </p:nvPr>
        </p:nvGraphicFramePr>
        <p:xfrm>
          <a:off x="6282845" y="4005064"/>
          <a:ext cx="2808312" cy="264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7" y="4005064"/>
            <a:ext cx="2435098" cy="264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176790"/>
              </p:ext>
            </p:extLst>
          </p:nvPr>
        </p:nvGraphicFramePr>
        <p:xfrm>
          <a:off x="2555776" y="836713"/>
          <a:ext cx="3672408" cy="59101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0120"/>
                <a:gridCol w="1440160"/>
                <a:gridCol w="1152128"/>
              </a:tblGrid>
              <a:tr h="1440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</a:rPr>
                        <a:t>2019– </a:t>
                      </a:r>
                      <a:r>
                        <a:rPr lang="ru-RU" sz="800" dirty="0" smtClean="0">
                          <a:solidFill>
                            <a:srgbClr val="0070C0"/>
                          </a:solidFill>
                          <a:effectLst/>
                        </a:rPr>
                        <a:t>2020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5887" marR="258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6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«Бурлящий </a:t>
                      </a:r>
                      <a:endParaRPr lang="ru-RU" sz="8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шар </a:t>
                      </a: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Школьная научно-практическая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конференции НОУ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«Интеллектуал»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(Попова Виктория)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  <a:tr h="3656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«Получение пластика из молока в домашних условиях»</a:t>
                      </a:r>
                      <a:endParaRPr lang="ru-RU" sz="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Школьная научно-практическая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конференции НОУ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«Интеллектуал»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(Марчук Владимир)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  <a:tr h="3027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«Красота </a:t>
                      </a:r>
                      <a:r>
                        <a:rPr lang="ru-RU" sz="8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русской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березы»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«Парад проектов» защита индивидуального проекта</a:t>
                      </a:r>
                      <a:endParaRPr lang="ru-RU" sz="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(Голикова Виктория)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  <a:tr h="3027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«Вулканы»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«Парад проектов» защита индивидуального проекта</a:t>
                      </a:r>
                      <a:endParaRPr lang="ru-RU" sz="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pPr indent="6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(Герасимов Владислав)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  <a:tr h="2018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«Мой друг -ХАСКИ»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«Парад проектов» защита индивидуального проекта</a:t>
                      </a:r>
                      <a:endParaRPr lang="ru-RU" sz="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pPr indent="6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(Никитина Арина)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  <a:tr h="1672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2020– </a:t>
                      </a:r>
                      <a:r>
                        <a:rPr lang="ru-RU" sz="8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887" marR="258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8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«Изготовление пластилина в домашних условиях»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Школьная научно-практическая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конференции НОУ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«Интеллектуал»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(Демьянов Александр)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  <a:tr h="3656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«Пчелы в жизни человека»</a:t>
                      </a:r>
                      <a:endParaRPr lang="ru-RU" sz="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Школьная научно-практическая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конференции НОУ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«Интеллектуал»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(Попова Виктория)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  <a:tr h="3656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«Как я попробовала прожить без ножа»</a:t>
                      </a:r>
                      <a:endParaRPr lang="ru-RU" sz="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Школьная научно-практическая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конференции НОУ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«Интеллектуал»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Шиндер</a:t>
                      </a: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Алина)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  <a:tr h="2018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«Перелетные птицы»</a:t>
                      </a:r>
                      <a:endParaRPr lang="ru-RU" sz="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«Парад проектов» защита индивидуального проекта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(Герасимов</a:t>
                      </a:r>
                      <a:r>
                        <a:rPr lang="ru-RU" sz="800" baseline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Владислав</a:t>
                      </a:r>
                      <a:r>
                        <a:rPr lang="ru-RU" sz="80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  <a:tr h="3027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«Кристаллы»»</a:t>
                      </a:r>
                      <a:endParaRPr lang="ru-RU" sz="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«Парад проектов» защита индивидуального проекта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 </a:t>
                      </a:r>
                    </a:p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(Марчук Владимир)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  <a:tr h="2018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«Вторая жизнь бумаги</a:t>
                      </a:r>
                      <a:r>
                        <a:rPr lang="ru-RU" sz="8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«Парад проектов» защита индивидуального проекта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 (</a:t>
                      </a:r>
                      <a:r>
                        <a:rPr lang="ru-RU" sz="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Брюхов</a:t>
                      </a: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Дмитрий)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  <a:tr h="12851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2021– 2022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7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«Памятные </a:t>
                      </a: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города Боброва»»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«Парад проектов» защита индивидуального проекта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(Демьянов Александр)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  <a:tr h="3027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«Рассказ о слове»</a:t>
                      </a:r>
                      <a:endParaRPr lang="ru-RU" sz="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«Парад проектов» защита индивидуального проекта</a:t>
                      </a:r>
                      <a:endParaRPr lang="ru-RU" sz="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(Голикова Виктория)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  <a:tr h="3027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«Похвальное слово знакам препинания»</a:t>
                      </a:r>
                      <a:endParaRPr lang="ru-RU" sz="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«Парад проектов» защита индивидуального проекта</a:t>
                      </a:r>
                      <a:endParaRPr lang="ru-RU" sz="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(Марчук Владимир)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  <a:tr h="2018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«Магическое число 7»</a:t>
                      </a:r>
                      <a:endParaRPr lang="ru-RU" sz="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«Парад проектов» защита индивидуального проекта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(Никитина Арина)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  <a:tr h="3027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«Дерево из косточки»</a:t>
                      </a:r>
                      <a:endParaRPr lang="ru-RU" sz="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«Парад проектов» защита индивидуального проекта</a:t>
                      </a:r>
                      <a:endParaRPr lang="ru-RU" sz="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(Шестаков Арсений)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  <a:tr h="3027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«Качество питьевой воды в </a:t>
                      </a:r>
                      <a:r>
                        <a:rPr lang="ru-RU" sz="8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Боброве</a:t>
                      </a: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«Парад проектов» защита индивидуального проекта</a:t>
                      </a:r>
                      <a:endParaRPr lang="ru-RU" sz="8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</a:p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(Филимонов Сергей)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  <a:tr h="2018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«Животноводство нашего края»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«Парад проектов» защита индивидуального проекта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  <a:tc>
                  <a:txBody>
                    <a:bodyPr/>
                    <a:lstStyle/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  <a:p>
                      <a:pPr indent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8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Шиндер</a:t>
                      </a: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Алина)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87" marR="25887" marT="0" marB="0"/>
                </a:tc>
              </a:tr>
            </a:tbl>
          </a:graphicData>
        </a:graphic>
      </p:graphicFrame>
      <p:pic>
        <p:nvPicPr>
          <p:cNvPr id="13" name="Picture 4" descr="https://af.attachmail.ru/cgi-bin/readmsg/IMG_20220907_225305.jpg?x-email=fofonova09@mail.ru&amp;rid=2460473135125556266916442617064271181011&amp;&amp;id=16626600341467974737%3B0%3B1&amp;x-email=fofonova09%40mail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06" y="977307"/>
            <a:ext cx="2698990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7404" y="187193"/>
            <a:ext cx="8856983" cy="7117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61064" y="276037"/>
            <a:ext cx="8588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        Распространение </a:t>
            </a:r>
            <a:r>
              <a:rPr lang="ru-RU" sz="3600" b="1" dirty="0">
                <a:solidFill>
                  <a:srgbClr val="0070C0"/>
                </a:solidFill>
              </a:rPr>
              <a:t>опыта , публикации</a:t>
            </a:r>
            <a:endParaRPr lang="ru-RU" sz="3600" dirty="0"/>
          </a:p>
        </p:txBody>
      </p:sp>
      <p:pic>
        <p:nvPicPr>
          <p:cNvPr id="7" name="Рисунок 6" descr="C:\Users\ДОМ\AppData\Local\Microsoft\Windows\Temporary Internet Files\Content.Word\Screenshot_20230411_170422_ru.yandex.searchplugi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5" y="1112757"/>
            <a:ext cx="1241438" cy="243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ДОМ\AppData\Local\Microsoft\Windows\Temporary Internet Files\Content.Word\Screenshot_20230411_170617_ru.yandex.searchplugi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3671810"/>
            <a:ext cx="1349452" cy="26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ДОМ\AppData\Local\Microsoft\Windows\Temporary Internet Files\Content.Word\Screenshot_20230411_170824_ru.yandex.searchplugi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16" y="973690"/>
            <a:ext cx="1793466" cy="255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ДОМ\AppData\Local\Microsoft\Windows\Temporary Internet Files\Content.Word\Screenshot_20230411_171017_ru.yandex.searchplugi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13" y="4823437"/>
            <a:ext cx="1366314" cy="202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25" y="3527294"/>
            <a:ext cx="14005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15" y="4490072"/>
            <a:ext cx="1912132" cy="132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085" y="4423965"/>
            <a:ext cx="1829930" cy="138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80" y="2633053"/>
            <a:ext cx="1170210" cy="179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01" y="1005588"/>
            <a:ext cx="2819395" cy="220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915815" y="5715211"/>
            <a:ext cx="622818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sz="1400" u="sng" dirty="0" smtClean="0">
                <a:hlinkClick r:id="rId11"/>
              </a:rPr>
              <a:t>https</a:t>
            </a:r>
            <a:r>
              <a:rPr lang="ru-RU" sz="1400" u="sng" dirty="0">
                <a:hlinkClick r:id="rId11"/>
              </a:rPr>
              <a:t>://</a:t>
            </a:r>
            <a:r>
              <a:rPr lang="ru-RU" sz="1400" u="sng" dirty="0" smtClean="0">
                <a:hlinkClick r:id="rId11"/>
              </a:rPr>
              <a:t>nsportal.ru/popova-galina-vladimirovna</a:t>
            </a:r>
            <a:endParaRPr lang="ru-RU" sz="1400" u="sng" dirty="0" smtClean="0"/>
          </a:p>
          <a:p>
            <a:pPr marL="457200"/>
            <a:r>
              <a:rPr lang="ru-RU" sz="1400" u="sng" dirty="0">
                <a:hlinkClick r:id="rId12"/>
              </a:rPr>
              <a:t>https://multiurok.ru/popovagv</a:t>
            </a:r>
            <a:r>
              <a:rPr lang="ru-RU" sz="1400" u="sng" dirty="0" smtClean="0">
                <a:hlinkClick r:id="rId12"/>
              </a:rPr>
              <a:t>/</a:t>
            </a:r>
            <a:endParaRPr lang="ru-RU" sz="1400" u="sng" dirty="0" smtClean="0"/>
          </a:p>
          <a:p>
            <a:pPr marL="457200"/>
            <a:r>
              <a:rPr lang="ru-RU" sz="1400" u="sng" dirty="0">
                <a:hlinkClick r:id="rId13"/>
              </a:rPr>
              <a:t>https://infourok.ru/user/popova-galina-vladimirovna1</a:t>
            </a:r>
            <a:endParaRPr lang="ru-RU" sz="1400" dirty="0"/>
          </a:p>
          <a:p>
            <a:pPr marL="457200"/>
            <a:r>
              <a:rPr lang="ru-RU" sz="1400" u="sng" dirty="0">
                <a:hlinkClick r:id="rId14"/>
              </a:rPr>
              <a:t>https://bobrsh2.obrvrn.ru/stranicy-uchiteley/popova-galina-vladimirovna/</a:t>
            </a:r>
            <a:endParaRPr lang="ru-RU" sz="1400" dirty="0"/>
          </a:p>
          <a:p>
            <a:pPr marL="457200"/>
            <a:r>
              <a:rPr lang="en-US" sz="1200" b="1" dirty="0">
                <a:solidFill>
                  <a:srgbClr val="7030A0"/>
                </a:solidFill>
              </a:rPr>
              <a:t>fofonova09@mail.ru</a:t>
            </a:r>
            <a:endParaRPr lang="ru-RU" sz="1200" b="1" dirty="0">
              <a:solidFill>
                <a:srgbClr val="7030A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7" y="984656"/>
            <a:ext cx="1293717" cy="154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09" y="4490072"/>
            <a:ext cx="1877396" cy="129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55" y="3011780"/>
            <a:ext cx="1912132" cy="132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1584048"/>
            <a:ext cx="1944216" cy="133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92" y="2740400"/>
            <a:ext cx="1471899" cy="208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72" y="2740400"/>
            <a:ext cx="1322768" cy="185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9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30" y="2830508"/>
            <a:ext cx="2184281" cy="168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27792" y="132834"/>
            <a:ext cx="8856983" cy="5792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7109" y="137244"/>
            <a:ext cx="3844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Самообразование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29" y="1033416"/>
            <a:ext cx="2325617" cy="169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76" y="1033416"/>
            <a:ext cx="2334307" cy="172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49" y="2830508"/>
            <a:ext cx="2342767" cy="166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26" y="1068504"/>
            <a:ext cx="2330417" cy="1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4" descr="Screenshot_20230123_2148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66" y="4787116"/>
            <a:ext cx="2165927" cy="170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2" y="3673137"/>
            <a:ext cx="2006734" cy="28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63" y="4815850"/>
            <a:ext cx="2142579" cy="168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16" y="2855509"/>
            <a:ext cx="2342070" cy="166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1" y="1068504"/>
            <a:ext cx="1829568" cy="19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71" y="4815850"/>
            <a:ext cx="2222759" cy="168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0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7792" y="88329"/>
            <a:ext cx="8856983" cy="5792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2396" y="89310"/>
            <a:ext cx="4227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Участие в конкурсах</a:t>
            </a:r>
            <a:endParaRPr lang="ru-RU" sz="3600" dirty="0"/>
          </a:p>
        </p:txBody>
      </p:sp>
      <p:sp>
        <p:nvSpPr>
          <p:cNvPr id="6" name="AutoShape 24" descr="Screenshot_20230119_191805_ru.mail.mailap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73539"/>
              </p:ext>
            </p:extLst>
          </p:nvPr>
        </p:nvGraphicFramePr>
        <p:xfrm>
          <a:off x="127792" y="1104973"/>
          <a:ext cx="2644008" cy="54923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11760"/>
                <a:gridCol w="1584176"/>
                <a:gridCol w="648072"/>
              </a:tblGrid>
              <a:tr h="611324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17" marR="29517" marT="0" marB="0" anchor="ctr"/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этап</a:t>
                      </a:r>
                    </a:p>
                    <a:p>
                      <a:pPr marL="2159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конкурса </a:t>
                      </a:r>
                      <a:r>
                        <a:rPr lang="ru-RU" sz="10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 заповедной природы»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17" marR="295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17" marR="29517" marT="0" marB="0"/>
                </a:tc>
              </a:tr>
              <a:tr h="713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этап</a:t>
                      </a:r>
                    </a:p>
                    <a:p>
                      <a:pPr marL="2159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Всероссийского </a:t>
                      </a:r>
                      <a:r>
                        <a:rPr lang="ru-RU" sz="10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флешмоба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математике </a:t>
                      </a:r>
                      <a:r>
                        <a:rPr lang="ru-RU" sz="10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MathCat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17" marR="295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Призеры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17" marR="29517" marT="0" marB="0"/>
                </a:tc>
              </a:tr>
              <a:tr h="494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 этап конкурса «Крылья творчества»</a:t>
                      </a:r>
                    </a:p>
                  </a:txBody>
                  <a:tcPr marL="29517" marR="2951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Призеры</a:t>
                      </a: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517" marR="29517" marT="0" marB="0"/>
                </a:tc>
              </a:tr>
              <a:tr h="688788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17" marR="2951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научно-практической конференции «Юные исследователи»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17" marR="295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Призеры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17" marR="29517" marT="0" marB="0"/>
                </a:tc>
              </a:tr>
              <a:tr h="608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 этап конкурса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«Оставим елочку в лесу!»</a:t>
                      </a:r>
                    </a:p>
                  </a:txBody>
                  <a:tcPr marL="29517" marR="2951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17" marR="29517" marT="0" marB="0"/>
                </a:tc>
              </a:tr>
              <a:tr h="51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 этап конкурса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«Зимующие птицы»</a:t>
                      </a:r>
                    </a:p>
                  </a:txBody>
                  <a:tcPr marL="29517" marR="29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517" marR="29517" marT="0" marB="0"/>
                </a:tc>
              </a:tr>
              <a:tr h="793381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17" marR="2951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научно-практической конференции «Юные исследователи»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17" marR="295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Призеры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17" marR="29517" marT="0" marB="0"/>
                </a:tc>
              </a:tr>
              <a:tr h="1062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 этап конкурса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«Они подарили нам Победу!»</a:t>
                      </a:r>
                    </a:p>
                  </a:txBody>
                  <a:tcPr marL="29517" marR="2951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17" marR="29517" marT="0" marB="0"/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56751" y="751030"/>
            <a:ext cx="2463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Муниципальный этап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730137"/>
            <a:ext cx="2244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33784"/>
              </p:ext>
            </p:extLst>
          </p:nvPr>
        </p:nvGraphicFramePr>
        <p:xfrm>
          <a:off x="2915816" y="1117818"/>
          <a:ext cx="2880320" cy="5486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60040"/>
                <a:gridCol w="1728192"/>
                <a:gridCol w="792088"/>
              </a:tblGrid>
              <a:tr h="34610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  <a:r>
                        <a:rPr lang="en-US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18" marR="162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Всероссийского фестиваля творческих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открытий и инициатив «Леонардо</a:t>
                      </a: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18" marR="162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18" marR="16218" marT="0" marB="0"/>
                </a:tc>
              </a:tr>
              <a:tr h="173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конкурс «Интернет – территория безопасности»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</a:txBody>
                  <a:tcPr marL="68580" marR="68580" marT="0" marB="0"/>
                </a:tc>
              </a:tr>
              <a:tr h="173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ru-RU" sz="100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Областной конкурс «Не дружи со своей обидой »  </a:t>
                      </a:r>
                    </a:p>
                  </a:txBody>
                  <a:tcPr marL="16218" marR="16218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18" marR="16218" marT="0" marB="0"/>
                </a:tc>
              </a:tr>
              <a:tr h="3810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-202</a:t>
                      </a:r>
                      <a:r>
                        <a:rPr lang="en-US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18" marR="162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Всероссийского фестиваля творческих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открытий и инициатив «Леонардо</a:t>
                      </a: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18" marR="162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18" marR="16218" marT="0" marB="0"/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этап конкурса</a:t>
                      </a:r>
                    </a:p>
                    <a:p>
                      <a:r>
                        <a:rPr lang="ru-RU" sz="100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Молодые исследователи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Черноземья-2021 по системе</a:t>
                      </a:r>
                    </a:p>
                    <a:p>
                      <a:r>
                        <a:rPr lang="ru-RU" sz="1000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«ОДАРМОЛ»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18" marR="16218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ru-RU" sz="10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Победители</a:t>
                      </a: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18" marR="16218" marT="0" marB="0"/>
                </a:tc>
              </a:tr>
              <a:tr h="39788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-202</a:t>
                      </a:r>
                      <a:r>
                        <a:rPr lang="en-US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18" marR="162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Всероссийского фестиваля творческих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открытий и инициатив «Леонардо</a:t>
                      </a: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18" marR="162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18" marR="16218" marT="0" marB="0"/>
                </a:tc>
              </a:tr>
              <a:tr h="34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Всероссийского конкурса исследовательских и  творческих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  «Мы гордость Родины</a:t>
                      </a: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18" marR="162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18" marR="16218" marT="0" marB="0"/>
                </a:tc>
              </a:tr>
              <a:tr h="397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Региональная 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олимпиада для обучающихся 3-4 классов образовательных организаций , реализующих </a:t>
                      </a: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программы, начального 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 образования на территории Воронежской области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18" marR="162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Призеры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218" marR="16218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152338"/>
              </p:ext>
            </p:extLst>
          </p:nvPr>
        </p:nvGraphicFramePr>
        <p:xfrm>
          <a:off x="5940152" y="1116582"/>
          <a:ext cx="3096344" cy="54807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60040"/>
                <a:gridCol w="1944216"/>
                <a:gridCol w="792088"/>
              </a:tblGrid>
              <a:tr h="621028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 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исследовательских и  творческих</a:t>
                      </a:r>
                    </a:p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  «Мы гордость Родины»</a:t>
                      </a:r>
                    </a:p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(заключительный этап г. Москва)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</a:tr>
              <a:tr h="310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Всероссийская  олимпиада по русскому языку </a:t>
                      </a:r>
                      <a:r>
                        <a:rPr lang="ru-RU" sz="10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</a:tr>
              <a:tr h="310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Международный конкурс «СТАРТ» 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</a:tr>
              <a:tr h="310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Всероссийская  олимпиада по окружающему миру </a:t>
                      </a:r>
                      <a:r>
                        <a:rPr lang="ru-RU" sz="10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</a:tr>
              <a:tr h="310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Всероссийская  олимпиада по математике  </a:t>
                      </a:r>
                      <a:r>
                        <a:rPr lang="ru-RU" sz="10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</a:tr>
              <a:tr h="357291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Международная олимпиада по математике </a:t>
                      </a:r>
                      <a:r>
                        <a:rPr lang="ru-RU" sz="10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</a:tr>
              <a:tr h="310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Всероссийская  олимпиада по окружающему миру </a:t>
                      </a:r>
                      <a:r>
                        <a:rPr lang="ru-RU" sz="10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Победители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</a:tr>
              <a:tr h="310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Всероссийская  олимпиада по математике </a:t>
                      </a:r>
                      <a:r>
                        <a:rPr lang="ru-RU" sz="10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</a:tr>
              <a:tr h="310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Всероссийская  олимпиада по русскому языку </a:t>
                      </a:r>
                      <a:r>
                        <a:rPr lang="ru-RU" sz="1000" dirty="0" err="1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</a:tr>
              <a:tr h="310514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Международная олимпиада по математике </a:t>
                      </a:r>
                      <a:r>
                        <a:rPr lang="ru-RU" sz="10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</a:tr>
              <a:tr h="310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Всероссийская  олимпиада по литературе </a:t>
                      </a:r>
                      <a:r>
                        <a:rPr lang="ru-RU" sz="10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</a:tr>
              <a:tr h="621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исследовательских и  творческих</a:t>
                      </a:r>
                    </a:p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  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«Мы гордость Родины»</a:t>
                      </a:r>
                    </a:p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(заключительный этап г. Москва)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Призер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</a:tr>
              <a:tr h="776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 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фестиваль творческих</a:t>
                      </a:r>
                    </a:p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открытий и инициатив «Леонардо»</a:t>
                      </a:r>
                    </a:p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(заключительный этап г. Москва)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Лауреат 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</a:tr>
              <a:tr h="310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Всероссийская  олимпиада по окружающему миру </a:t>
                      </a:r>
                      <a:r>
                        <a:rPr lang="ru-RU" sz="10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УЧИ.ру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  <a:tc>
                  <a:txBody>
                    <a:bodyPr/>
                    <a:lstStyle/>
                    <a:p>
                      <a:pPr marL="2159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  <a:defRPr/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0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63" marR="17363" marT="0" marB="0"/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6340270" y="730137"/>
            <a:ext cx="2164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4558</TotalTime>
  <Words>885</Words>
  <Application>Microsoft Office PowerPoint</Application>
  <PresentationFormat>Экран (4:3)</PresentationFormat>
  <Paragraphs>307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Публичная  презентация опыта работы  учителя начальных классов МБОУ Бобровская  СОШ №2 Поповой Галины Владимировны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– учитель здоровья»</dc:title>
  <dc:creator>ДОМ</dc:creator>
  <cp:lastModifiedBy>kab_user11</cp:lastModifiedBy>
  <cp:revision>213</cp:revision>
  <cp:lastPrinted>2023-04-27T05:51:13Z</cp:lastPrinted>
  <dcterms:created xsi:type="dcterms:W3CDTF">2022-09-07T18:24:29Z</dcterms:created>
  <dcterms:modified xsi:type="dcterms:W3CDTF">2023-04-27T07:00:39Z</dcterms:modified>
</cp:coreProperties>
</file>