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62" r:id="rId4"/>
    <p:sldId id="269" r:id="rId5"/>
    <p:sldId id="264" r:id="rId6"/>
    <p:sldId id="265" r:id="rId7"/>
    <p:sldId id="266" r:id="rId8"/>
    <p:sldId id="281" r:id="rId9"/>
    <p:sldId id="268" r:id="rId10"/>
    <p:sldId id="271" r:id="rId11"/>
    <p:sldId id="277" r:id="rId12"/>
    <p:sldId id="278" r:id="rId13"/>
    <p:sldId id="279" r:id="rId14"/>
    <p:sldId id="272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828"/>
    <a:srgbClr val="942424"/>
    <a:srgbClr val="F117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-32" y="2307425"/>
            <a:ext cx="9144000" cy="4550599"/>
          </a:xfrm>
          <a:custGeom>
            <a:avLst/>
            <a:gdLst>
              <a:gd name="connsiteX0" fmla="*/ 0 w 9144000"/>
              <a:gd name="connsiteY0" fmla="*/ 0 h 3693319"/>
              <a:gd name="connsiteX1" fmla="*/ 9144000 w 9144000"/>
              <a:gd name="connsiteY1" fmla="*/ 0 h 3693319"/>
              <a:gd name="connsiteX2" fmla="*/ 9144000 w 9144000"/>
              <a:gd name="connsiteY2" fmla="*/ 3693319 h 3693319"/>
              <a:gd name="connsiteX3" fmla="*/ 0 w 9144000"/>
              <a:gd name="connsiteY3" fmla="*/ 3693319 h 3693319"/>
              <a:gd name="connsiteX4" fmla="*/ 0 w 9144000"/>
              <a:gd name="connsiteY4" fmla="*/ 0 h 3693319"/>
              <a:gd name="connsiteX0" fmla="*/ 0 w 9144000"/>
              <a:gd name="connsiteY0" fmla="*/ 857280 h 4550599"/>
              <a:gd name="connsiteX1" fmla="*/ 9144000 w 9144000"/>
              <a:gd name="connsiteY1" fmla="*/ 0 h 4550599"/>
              <a:gd name="connsiteX2" fmla="*/ 9144000 w 9144000"/>
              <a:gd name="connsiteY2" fmla="*/ 4550599 h 4550599"/>
              <a:gd name="connsiteX3" fmla="*/ 0 w 9144000"/>
              <a:gd name="connsiteY3" fmla="*/ 4550599 h 4550599"/>
              <a:gd name="connsiteX4" fmla="*/ 0 w 9144000"/>
              <a:gd name="connsiteY4" fmla="*/ 857280 h 4550599"/>
              <a:gd name="connsiteX0" fmla="*/ 0 w 9144000"/>
              <a:gd name="connsiteY0" fmla="*/ 2071702 h 4550599"/>
              <a:gd name="connsiteX1" fmla="*/ 9144000 w 9144000"/>
              <a:gd name="connsiteY1" fmla="*/ 0 h 4550599"/>
              <a:gd name="connsiteX2" fmla="*/ 9144000 w 9144000"/>
              <a:gd name="connsiteY2" fmla="*/ 4550599 h 4550599"/>
              <a:gd name="connsiteX3" fmla="*/ 0 w 9144000"/>
              <a:gd name="connsiteY3" fmla="*/ 4550599 h 4550599"/>
              <a:gd name="connsiteX4" fmla="*/ 0 w 9144000"/>
              <a:gd name="connsiteY4" fmla="*/ 2071702 h 45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4550599">
                <a:moveTo>
                  <a:pt x="0" y="2071702"/>
                </a:moveTo>
                <a:lnTo>
                  <a:pt x="9144000" y="0"/>
                </a:lnTo>
                <a:lnTo>
                  <a:pt x="9144000" y="4550599"/>
                </a:lnTo>
                <a:lnTo>
                  <a:pt x="0" y="4550599"/>
                </a:lnTo>
                <a:lnTo>
                  <a:pt x="0" y="2071702"/>
                </a:lnTo>
                <a:close/>
              </a:path>
            </a:pathLst>
          </a:custGeom>
          <a:solidFill>
            <a:srgbClr val="94242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    </a:t>
            </a: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4" name="Picture 6" descr="C:\Documents and Settings\1\Рабочий стол\Спортивный праздник-2016\триколлор\flag_rossiya_simvolika_lenty_trikolor_99276_3840x21601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20820000" flipH="1">
            <a:off x="-63326" y="3328203"/>
            <a:ext cx="9396335" cy="1142984"/>
          </a:xfrm>
          <a:prstGeom prst="rect">
            <a:avLst/>
          </a:prstGeom>
          <a:noFill/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3"/>
          <a:srcRect l="1562" r="1538"/>
          <a:stretch>
            <a:fillRect/>
          </a:stretch>
        </p:blipFill>
        <p:spPr>
          <a:xfrm>
            <a:off x="0" y="0"/>
            <a:ext cx="9144000" cy="42398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572008"/>
            <a:ext cx="9144000" cy="18774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27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900" spc="50" dirty="0" smtClean="0">
                <a:ln w="11430"/>
                <a:solidFill>
                  <a:schemeClr val="bg1"/>
                </a:solidFill>
                <a:effectLst>
                  <a:outerShdw blurRad="63500" dist="50800" dir="3600000" algn="ctr" rotWithShape="0">
                    <a:srgbClr val="000000"/>
                  </a:outerShdw>
                </a:effectLst>
                <a:latin typeface="Cambria" pitchFamily="18" charset="0"/>
              </a:rPr>
              <a:t>ВНЕДРЕНИЕ И РЕАЛИЗАЦИЯ МЕРОПРИЯТИЙ ВСЕРОССИЙСКОГО ФИЗКУЛЬТУРНО-СПОРТИВНОГО </a:t>
            </a:r>
          </a:p>
          <a:p>
            <a:pPr algn="ctr"/>
            <a:r>
              <a:rPr lang="ru-RU" sz="2900" spc="50" dirty="0" smtClean="0">
                <a:ln w="11430"/>
                <a:solidFill>
                  <a:schemeClr val="bg1"/>
                </a:solidFill>
                <a:effectLst>
                  <a:outerShdw blurRad="63500" dist="50800" dir="3600000" algn="ctr" rotWithShape="0">
                    <a:srgbClr val="000000"/>
                  </a:outerShdw>
                </a:effectLst>
                <a:latin typeface="Cambria" pitchFamily="18" charset="0"/>
              </a:rPr>
              <a:t>КОМПЛЕКСА «ГОТОВ К ТРУДУ И ОБОРОНЕ» (ГТО) </a:t>
            </a:r>
          </a:p>
          <a:p>
            <a:pPr algn="ctr"/>
            <a:r>
              <a:rPr lang="ru-RU" sz="2900" spc="50" dirty="0" smtClean="0">
                <a:ln w="11430"/>
                <a:solidFill>
                  <a:schemeClr val="bg1"/>
                </a:solidFill>
                <a:effectLst>
                  <a:outerShdw blurRad="63500" dist="50800" dir="3600000" algn="ctr" rotWithShape="0">
                    <a:srgbClr val="000000"/>
                  </a:outerShdw>
                </a:effectLst>
                <a:latin typeface="Cambria" pitchFamily="18" charset="0"/>
              </a:rPr>
              <a:t>В БОБРОВСКОМ МУНИЦИПАЛЬНОМ РАЙОНЕ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2797916"/>
            <a:ext cx="66437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«Комплекс ГТО –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путь к здоровью и успеху: 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лучшая организация по внедрению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Всероссийского физкультурно-спортивного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комплекса  «Готов к труду и обороне»  (ГТО)»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3814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2018 год</a:t>
            </a:r>
            <a:endParaRPr lang="ru-RU" sz="20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71414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st="50800" dir="3600000" algn="ctr" rotWithShape="0">
                    <a:srgbClr val="000000"/>
                  </a:outerShdw>
                </a:effectLst>
                <a:latin typeface="Cambria" pitchFamily="18" charset="0"/>
              </a:rPr>
              <a:t>МКУ ДО Бобровская ДЮСШ</a:t>
            </a:r>
            <a:endParaRPr lang="ru-RU" sz="20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st="50800" dir="3600000" algn="ctr" rotWithShape="0">
                  <a:srgbClr val="000000"/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5" descr="C:\Documents and Settings\1\Рабочий стол\Спортивный праздник-2016\гто\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1071573" cy="733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2018\спартакиада пенсионеров 12,07,2018\fba3714564ef9e80a04cf0111d808a85.jpg"/>
          <p:cNvPicPr>
            <a:picLocks noChangeAspect="1" noChangeArrowheads="1"/>
          </p:cNvPicPr>
          <p:nvPr/>
        </p:nvPicPr>
        <p:blipFill>
          <a:blip r:embed="rId2"/>
          <a:srcRect l="10394" r="5386"/>
          <a:stretch>
            <a:fillRect/>
          </a:stretch>
        </p:blipFill>
        <p:spPr bwMode="auto">
          <a:xfrm>
            <a:off x="3137856" y="214290"/>
            <a:ext cx="2862904" cy="1908000"/>
          </a:xfrm>
          <a:prstGeom prst="rect">
            <a:avLst/>
          </a:prstGeom>
          <a:noFill/>
        </p:spPr>
      </p:pic>
      <p:pic>
        <p:nvPicPr>
          <p:cNvPr id="17" name="Рисунок 16" descr="image (9).jpg"/>
          <p:cNvPicPr>
            <a:picLocks noChangeAspect="1"/>
          </p:cNvPicPr>
          <p:nvPr/>
        </p:nvPicPr>
        <p:blipFill>
          <a:blip r:embed="rId3"/>
          <a:srcRect t="18706"/>
          <a:stretch>
            <a:fillRect/>
          </a:stretch>
        </p:blipFill>
        <p:spPr>
          <a:xfrm>
            <a:off x="6066749" y="4143380"/>
            <a:ext cx="2862000" cy="1552301"/>
          </a:xfrm>
          <a:prstGeom prst="rect">
            <a:avLst/>
          </a:prstGeom>
        </p:spPr>
      </p:pic>
      <p:pic>
        <p:nvPicPr>
          <p:cNvPr id="15" name="Рисунок 14" descr="image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00" y="4143380"/>
            <a:ext cx="2862000" cy="1909491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143644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Спартакиады среди пенсионеров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Рисунок 4" descr="image (10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000" y="2162451"/>
            <a:ext cx="2862000" cy="1909491"/>
          </a:xfrm>
          <a:prstGeom prst="rect">
            <a:avLst/>
          </a:prstGeom>
        </p:spPr>
      </p:pic>
      <p:pic>
        <p:nvPicPr>
          <p:cNvPr id="8" name="Рисунок 7" descr="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14290"/>
            <a:ext cx="2862000" cy="1909491"/>
          </a:xfrm>
          <a:prstGeom prst="rect">
            <a:avLst/>
          </a:prstGeom>
        </p:spPr>
      </p:pic>
      <p:pic>
        <p:nvPicPr>
          <p:cNvPr id="9" name="Рисунок 8" descr="f302012629d19c87ad1cf79cf563a872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066749" y="214290"/>
            <a:ext cx="2862969" cy="1908000"/>
          </a:xfrm>
          <a:prstGeom prst="rect">
            <a:avLst/>
          </a:prstGeom>
        </p:spPr>
      </p:pic>
      <p:pic>
        <p:nvPicPr>
          <p:cNvPr id="13" name="Рисунок 12" descr="image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749" y="2162451"/>
            <a:ext cx="2862000" cy="1909491"/>
          </a:xfrm>
          <a:prstGeom prst="rect">
            <a:avLst/>
          </a:prstGeom>
        </p:spPr>
      </p:pic>
      <p:pic>
        <p:nvPicPr>
          <p:cNvPr id="14" name="Рисунок 13" descr="image (5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282" y="2162451"/>
            <a:ext cx="2862000" cy="1909491"/>
          </a:xfrm>
          <a:prstGeom prst="rect">
            <a:avLst/>
          </a:prstGeom>
        </p:spPr>
      </p:pic>
      <p:pic>
        <p:nvPicPr>
          <p:cNvPr id="16" name="Рисунок 15" descr="image (8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282" y="4143380"/>
            <a:ext cx="2862000" cy="1909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0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1940" y="639016"/>
            <a:ext cx="2113200" cy="1584901"/>
          </a:xfrm>
          <a:prstGeom prst="rect">
            <a:avLst/>
          </a:prstGeom>
        </p:spPr>
      </p:pic>
      <p:pic>
        <p:nvPicPr>
          <p:cNvPr id="26" name="Рисунок 25" descr="IMG_0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0" y="639016"/>
            <a:ext cx="4320000" cy="3240000"/>
          </a:xfrm>
          <a:prstGeom prst="rect">
            <a:avLst/>
          </a:prstGeom>
        </p:spPr>
      </p:pic>
      <p:pic>
        <p:nvPicPr>
          <p:cNvPr id="21" name="Рисунок 20" descr="IMG_04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0" y="3950454"/>
            <a:ext cx="2113138" cy="1836000"/>
          </a:xfrm>
          <a:prstGeom prst="rect">
            <a:avLst/>
          </a:prstGeom>
        </p:spPr>
      </p:pic>
      <p:pic>
        <p:nvPicPr>
          <p:cNvPr id="22" name="Рисунок 21" descr="IMG_04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3950454"/>
            <a:ext cx="2113138" cy="1836000"/>
          </a:xfrm>
          <a:prstGeom prst="rect">
            <a:avLst/>
          </a:prstGeom>
        </p:spPr>
      </p:pic>
      <p:pic>
        <p:nvPicPr>
          <p:cNvPr id="24" name="Рисунок 23" descr="IMG_04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777054" y="3950454"/>
            <a:ext cx="2114946" cy="1836000"/>
          </a:xfrm>
          <a:prstGeom prst="rect">
            <a:avLst/>
          </a:prstGeom>
        </p:spPr>
      </p:pic>
      <p:pic>
        <p:nvPicPr>
          <p:cNvPr id="25" name="Рисунок 24" descr="IMG_04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421144" y="3950454"/>
            <a:ext cx="2113136" cy="1836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 flipV="1">
            <a:off x="-35968" y="0"/>
            <a:ext cx="9180000" cy="1000108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534585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Открытые спортивные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площадки, стадионы, спортивные залы, бассейны,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стрелковые тиры и площадки – всё это оборудовано и приспособлено  для подготовки и сдачи нормативов комплекса ГТО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Сдача нормативов ГТО проводится на спортивных объектах Бобровского района</a:t>
            </a:r>
            <a:endParaRPr lang="ru-RU" sz="2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108" name="AutoShape 12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8" descr="C:\Documents and Settings\1\Рабочий стол\Конкурс ГТО\гто  3-4 ступень\P10804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285992"/>
            <a:ext cx="2113200" cy="1584758"/>
          </a:xfrm>
          <a:prstGeom prst="rect">
            <a:avLst/>
          </a:prstGeom>
          <a:noFill/>
        </p:spPr>
      </p:pic>
      <p:pic>
        <p:nvPicPr>
          <p:cNvPr id="29" name="Picture 6" descr="C:\Documents and Settings\1\Рабочий стол\Конкурс ГТО\спортплощ\IMG_02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8800" y="630207"/>
            <a:ext cx="2113200" cy="1584347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онкурс ГТО\спортплощ\IMG_04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283" y="2285992"/>
            <a:ext cx="2111857" cy="15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Documents and Settings\1\Рабочий стол\Конкурс ГТО\GTO (1)\GTO\IMG_5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284000" cy="3786214"/>
          </a:xfrm>
          <a:prstGeom prst="rect">
            <a:avLst/>
          </a:prstGeom>
          <a:noFill/>
        </p:spPr>
      </p:pic>
      <p:pic>
        <p:nvPicPr>
          <p:cNvPr id="3076" name="Picture 4" descr="C:\Documents and Settings\1\Рабочий стол\Конкурс ГТО\спортплощ\IMG_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718" y="4000503"/>
            <a:ext cx="2160000" cy="1620110"/>
          </a:xfrm>
          <a:prstGeom prst="rect">
            <a:avLst/>
          </a:prstGeom>
          <a:noFill/>
        </p:spPr>
      </p:pic>
      <p:pic>
        <p:nvPicPr>
          <p:cNvPr id="3077" name="Picture 5" descr="C:\Documents and Settings\1\Рабочий стол\Конкурс ГТО\спортплощ\IMG_0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4"/>
            <a:ext cx="2071702" cy="1553882"/>
          </a:xfrm>
          <a:prstGeom prst="rect">
            <a:avLst/>
          </a:prstGeom>
          <a:noFill/>
        </p:spPr>
      </p:pic>
      <p:pic>
        <p:nvPicPr>
          <p:cNvPr id="3079" name="Picture 7" descr="C:\Documents and Settings\1\Рабочий стол\Конкурс ГТО\спортплощ\IMG_0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4381200" cy="2714620"/>
          </a:xfrm>
          <a:prstGeom prst="rect">
            <a:avLst/>
          </a:prstGeom>
          <a:noFill/>
        </p:spPr>
      </p:pic>
      <p:pic>
        <p:nvPicPr>
          <p:cNvPr id="3074" name="Picture 2" descr="C:\Documents and Settings\1\Рабочий стол\Конкурс ГТО\спортплощ\IMG_04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1" y="642918"/>
            <a:ext cx="4381235" cy="3286148"/>
          </a:xfrm>
          <a:prstGeom prst="rect">
            <a:avLst/>
          </a:prstGeom>
          <a:noFill/>
        </p:spPr>
      </p:pic>
      <p:sp>
        <p:nvSpPr>
          <p:cNvPr id="8" name="Полилиния 7"/>
          <p:cNvSpPr/>
          <p:nvPr/>
        </p:nvSpPr>
        <p:spPr>
          <a:xfrm flipV="1">
            <a:off x="-35968" y="0"/>
            <a:ext cx="9180000" cy="1000108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770923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Плакаты и стенды расположены в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образовательных  учреждениях, проходят акции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и мероприятия с целью популяризации комплекса ГТО. 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28494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Ведется большая работа по пропаганде комплекса ГТО</a:t>
            </a:r>
            <a:endParaRPr lang="ru-RU" sz="2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108" name="AutoShape 12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1\Рабочий стол\Конкурс ГТО\GTO (1)\GTO\IMG_5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77583"/>
            <a:ext cx="2520000" cy="2937565"/>
          </a:xfrm>
          <a:prstGeom prst="rect">
            <a:avLst/>
          </a:prstGeom>
          <a:noFill/>
        </p:spPr>
      </p:pic>
      <p:pic>
        <p:nvPicPr>
          <p:cNvPr id="11" name="Рисунок 10" descr="ГТО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6050" y="2000240"/>
            <a:ext cx="6143668" cy="42291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864386"/>
            <a:ext cx="821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Организовано торжественное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награждение  успешно сдавших нормативы ГТО.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108" name="AutoShape 12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Documents and Settings\1\Рабочий стол\Конкурс ГТО\спортплощ\IMG_0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99" y="2000242"/>
            <a:ext cx="2519260" cy="1727999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Конкурс ГТО\GTO (1)\GTO\iMG_5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48" y="214290"/>
            <a:ext cx="2602322" cy="1728000"/>
          </a:xfrm>
          <a:prstGeom prst="rect">
            <a:avLst/>
          </a:prstGeom>
          <a:noFill/>
        </p:spPr>
      </p:pic>
      <p:pic>
        <p:nvPicPr>
          <p:cNvPr id="2052" name="Picture 4" descr="C:\Documents and Settings\1\Рабочий стол\Конкурс ГТО\GTO (1)\GTO\IMG_55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14290"/>
            <a:ext cx="3510000" cy="1714512"/>
          </a:xfrm>
          <a:prstGeom prst="rect">
            <a:avLst/>
          </a:prstGeom>
          <a:noFill/>
        </p:spPr>
      </p:pic>
      <p:pic>
        <p:nvPicPr>
          <p:cNvPr id="2053" name="Picture 5" descr="C:\Documents and Settings\1\Рабочий стол\Конкурс ГТО\всё к конкурсу гто\отчеты гто за 1 и 2 квартал 2018\imageF1B1OE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0" y="214290"/>
            <a:ext cx="2521031" cy="17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Documents and Settings\1\Рабочий стол\Конкурс ГТО\всё к конкурсу гто\отчеты гто за 1 и 2 квартал 2018\Скан_2018040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1842" y="2714620"/>
            <a:ext cx="1670400" cy="24084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721380" y="285728"/>
            <a:ext cx="3429024" cy="4786346"/>
            <a:chOff x="4000496" y="285728"/>
            <a:chExt cx="3429024" cy="47863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102" name="Picture 6" descr="C:\Documents and Settings\1\Рабочий стол\Конкурс ГТО\всё к конкурсу гто\Отчет ГТО 3 кв БОБРОВ\Спартакиада пенсионеров лист 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0496" y="2668595"/>
              <a:ext cx="3429024" cy="2403479"/>
            </a:xfrm>
            <a:prstGeom prst="rect">
              <a:avLst/>
            </a:prstGeom>
            <a:noFill/>
          </p:spPr>
        </p:pic>
        <p:pic>
          <p:nvPicPr>
            <p:cNvPr id="4101" name="Picture 5" descr="C:\Documents and Settings\1\Рабочий стол\Конкурс ГТО\всё к конкурсу гто\Отчет ГТО 3 кв БОБРОВ\Спартакиада пенсионеров лист 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496" y="285728"/>
              <a:ext cx="3429024" cy="2428892"/>
            </a:xfrm>
            <a:prstGeom prst="rect">
              <a:avLst/>
            </a:prstGeom>
            <a:noFill/>
          </p:spPr>
        </p:pic>
      </p:grpSp>
      <p:pic>
        <p:nvPicPr>
          <p:cNvPr id="4107" name="Picture 11" descr="C:\Documents and Settings\1\Рабочий стол\Конкурс ГТО\всё к конкурсу гто\отчеты гто за 1 и 2 квартал 2018\Скан_20180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9368">
            <a:off x="6650338" y="4857760"/>
            <a:ext cx="1800000" cy="11059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C:\Documents and Settings\1\Рабочий стол\Конкурс ГТО\всё к конкурсу гто\Отчет ГТО 3 кв БОБРОВ\Фестиваль ГТО III - IV ступен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6833">
            <a:off x="4662237" y="4248388"/>
            <a:ext cx="1969893" cy="15400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220918" y="285728"/>
            <a:ext cx="3429024" cy="4929222"/>
            <a:chOff x="285720" y="285728"/>
            <a:chExt cx="3429024" cy="49292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105" name="Picture 9" descr="C:\Documents and Settings\1\Рабочий стол\Конкурс ГТО\всё к конкурсу гто\Отчет ГТО 3 кв БОБРОВ\2 лист сдача норм ГТО в рамках Дня физкультурника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720" y="2693679"/>
              <a:ext cx="3429024" cy="2521271"/>
            </a:xfrm>
            <a:prstGeom prst="rect">
              <a:avLst/>
            </a:prstGeom>
            <a:noFill/>
          </p:spPr>
        </p:pic>
        <p:pic>
          <p:nvPicPr>
            <p:cNvPr id="4104" name="Picture 8" descr="C:\Documents and Settings\1\Рабочий стол\Конкурс ГТО\всё к конкурсу гто\Отчет ГТО 3 кв БОБРОВ\1 листсдача норм ГТО в рамках Дня физкультурника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5720" y="285728"/>
              <a:ext cx="3429024" cy="2428892"/>
            </a:xfrm>
            <a:prstGeom prst="rect">
              <a:avLst/>
            </a:prstGeom>
            <a:noFill/>
          </p:spPr>
        </p:pic>
      </p:grpSp>
      <p:pic>
        <p:nvPicPr>
          <p:cNvPr id="4099" name="Picture 3" descr="C:\Documents and Settings\1\Рабочий стол\Конкурс ГТО\всё к конкурсу гто\Отчет ГТО 3 кв БОБРОВ\объявление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99487">
            <a:off x="1873703" y="4258404"/>
            <a:ext cx="2796062" cy="19812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:\Documents and Settings\1\Рабочий стол\Конкурс ГТО\всё к конкурсу гто\Отчет ГТО 3 кв БОБРОВ\II Спартакиада ГТО среди трудящихс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46046">
            <a:off x="203937" y="4786322"/>
            <a:ext cx="1670400" cy="17869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5786454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Итоги мероприятий по сдаче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нормативов ГТО  публикуются на сайтах организаций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и учреждений Бобровского района, в местной газете «Звезда»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100" name="Picture 4" descr="C:\Documents and Settings\1\Рабочий стол\Конкурс ГТО\всё к конкурсу гто\Отчет ГТО 3 кв БОБРОВ\объявление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21842" y="285728"/>
            <a:ext cx="1670550" cy="23881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/>
        </p:nvSpPr>
        <p:spPr>
          <a:xfrm flipH="1" flipV="1">
            <a:off x="-35968" y="0"/>
            <a:ext cx="9180000" cy="1000108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27" name="Picture 3" descr="C:\Documents and Settings\1\Рабочий стол\Спортивный праздник-2016\дюсш\гто\814_big_1441120695_36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15436" cy="580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6" descr="C:\Documents and Settings\1\Рабочий стол\Спортивный праздник-2016\триколлор\flag_rossiya_simvolika_lenty_trikolor_99276_3840x216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1785926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4143372" y="0"/>
            <a:ext cx="4714908" cy="928670"/>
            <a:chOff x="-142908" y="5072074"/>
            <a:chExt cx="9726739" cy="17859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7821" y="5972644"/>
              <a:ext cx="6154839" cy="8853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8992" y="5072074"/>
              <a:ext cx="6154839" cy="92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42908" y="5929330"/>
              <a:ext cx="1714512" cy="9286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22347" y="6000768"/>
              <a:ext cx="1806645" cy="8572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22347" y="5072074"/>
              <a:ext cx="1806645" cy="92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142908" y="5072074"/>
              <a:ext cx="1714512" cy="10001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" name="Picture 5" descr="C:\Documents and Settings\1\Рабочий стол\Спортивный праздник-2016\гто\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5643578"/>
            <a:ext cx="1357325" cy="928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 descr="C:\Documents and Settings\1\Рабочий стол\Спортивный праздник-2016\гто\gto_3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4139" y="714356"/>
            <a:ext cx="1040341" cy="928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Documents and Settings\1\Рабочий стол\Спортивный праздник-2016\гто\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620754"/>
            <a:ext cx="1599118" cy="1094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Documents and Settings\1\Рабочий стол\Спортивный праздник-2016\гто\1.jpg"/>
          <p:cNvPicPr>
            <a:picLocks noChangeAspect="1" noChangeArrowheads="1"/>
          </p:cNvPicPr>
          <p:nvPr/>
        </p:nvPicPr>
        <p:blipFill>
          <a:blip r:embed="rId3"/>
          <a:srcRect l="7173" t="957"/>
          <a:stretch>
            <a:fillRect/>
          </a:stretch>
        </p:blipFill>
        <p:spPr bwMode="auto">
          <a:xfrm>
            <a:off x="1709943" y="198323"/>
            <a:ext cx="3576437" cy="5740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C:\Documents and Settings\1\Рабочий стол\Спортивный праздник-2016\триколлор\Безимени-2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25" y="0"/>
            <a:ext cx="9163050" cy="207167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7" y="198323"/>
            <a:ext cx="1928793" cy="15688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 descr="C:\Documents and Settings\1\Рабочий стол\Спортивный праздник-2016\гто\2.jpg"/>
          <p:cNvPicPr>
            <a:picLocks noChangeAspect="1" noChangeArrowheads="1"/>
          </p:cNvPicPr>
          <p:nvPr/>
        </p:nvPicPr>
        <p:blipFill>
          <a:blip r:embed="rId6"/>
          <a:srcRect l="5768" t="957" r="1848"/>
          <a:stretch>
            <a:fillRect/>
          </a:stretch>
        </p:blipFill>
        <p:spPr bwMode="auto">
          <a:xfrm>
            <a:off x="5357818" y="198323"/>
            <a:ext cx="3571900" cy="5740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5534585"/>
            <a:ext cx="7500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	             По Указу Президента РФ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 1 сентября 2014 года в нашей стране вводится Всероссийский физкультурно-спортивный комплекс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«Готов к труду и обороне» (ГТО)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Рисунок 12" descr="1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14818"/>
            <a:ext cx="2071670" cy="2166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Documents and Settings\1\Рабочий стол\Спортивный праздник-2016\гто\0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lum bright="-10000" contrast="40000"/>
          </a:blip>
          <a:srcRect/>
          <a:stretch>
            <a:fillRect/>
          </a:stretch>
        </p:blipFill>
        <p:spPr bwMode="auto">
          <a:xfrm>
            <a:off x="5929322" y="3571876"/>
            <a:ext cx="3071834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Documents and Settings\1\Рабочий стол\Праздник спортивный 2015\картинки\Безимени-6.pn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180000" y="908997"/>
            <a:ext cx="8784000" cy="259059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Полилиния 5"/>
          <p:cNvSpPr/>
          <p:nvPr/>
        </p:nvSpPr>
        <p:spPr>
          <a:xfrm flipV="1">
            <a:off x="-35968" y="0"/>
            <a:ext cx="9180000" cy="1000108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07870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	 В 2015 году был создан «координационный совет»,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в 2016 году создан Центр тестирования комплекса ГТО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Создание центра тестирования ГТО в Бобровском районе </a:t>
            </a:r>
          </a:p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на базе МКУ ДО Бобровской ДЮСШ</a:t>
            </a:r>
            <a:endParaRPr lang="ru-RU" sz="2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4" name="Picture 4" descr="C:\Documents and Settings\1\Рабочий стол\Спортивный праздник-2016\гто\57396e26d6376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42845" y="3786190"/>
            <a:ext cx="3161966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Группа 10"/>
          <p:cNvGrpSpPr/>
          <p:nvPr/>
        </p:nvGrpSpPr>
        <p:grpSpPr>
          <a:xfrm>
            <a:off x="5643570" y="5572140"/>
            <a:ext cx="3286148" cy="642942"/>
            <a:chOff x="-142908" y="5072074"/>
            <a:chExt cx="9726739" cy="1785926"/>
          </a:xfrm>
        </p:grpSpPr>
        <p:pic>
          <p:nvPicPr>
            <p:cNvPr id="17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17821" y="5972644"/>
              <a:ext cx="6154839" cy="8853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8992" y="5072074"/>
              <a:ext cx="6154839" cy="92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42908" y="5929330"/>
              <a:ext cx="1714512" cy="9286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22347" y="6000768"/>
              <a:ext cx="1806645" cy="8572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22347" y="5072074"/>
              <a:ext cx="1806645" cy="92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Picture 5" descr="C:\Documents and Settings\1\Рабочий стол\Спортивный праздник-2016\гто\05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142908" y="5072074"/>
              <a:ext cx="1714512" cy="10001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C:\Documents and Settings\1\Рабочий стол\Конкурс ГТО\ГТО дети\IMG_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924" y="4429132"/>
            <a:ext cx="2764800" cy="1749920"/>
          </a:xfrm>
          <a:prstGeom prst="rect">
            <a:avLst/>
          </a:prstGeom>
          <a:noFill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5268"/>
            <a:ext cx="2764964" cy="20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1\Рабочий стол\Конкурс ГТО\ГТО дети\IMG_0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28" y="4429132"/>
            <a:ext cx="2764612" cy="1930724"/>
          </a:xfrm>
          <a:prstGeom prst="rect">
            <a:avLst/>
          </a:prstGeom>
          <a:noFill/>
        </p:spPr>
      </p:pic>
      <p:pic>
        <p:nvPicPr>
          <p:cNvPr id="4100" name="Picture 4" descr="C:\Documents and Settings\1\Рабочий стол\Конкурс ГТО\ГТО дети\IMG_0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178" y="500042"/>
            <a:ext cx="2764062" cy="1928826"/>
          </a:xfrm>
          <a:prstGeom prst="rect">
            <a:avLst/>
          </a:prstGeom>
          <a:noFill/>
        </p:spPr>
      </p:pic>
      <p:pic>
        <p:nvPicPr>
          <p:cNvPr id="4102" name="Picture 6" descr="C:\Documents and Settings\1\Рабочий стол\Конкурс ГТО\ГТО дети\IMG_0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9694" y="498144"/>
            <a:ext cx="2764612" cy="1930724"/>
          </a:xfrm>
          <a:prstGeom prst="rect">
            <a:avLst/>
          </a:prstGeom>
          <a:noFill/>
        </p:spPr>
      </p:pic>
      <p:pic>
        <p:nvPicPr>
          <p:cNvPr id="4101" name="Picture 5" descr="C:\Documents and Settings\1\Рабочий стол\Конкурс ГТО\ГТО дети\IMG_0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694" y="4429132"/>
            <a:ext cx="2764612" cy="1928826"/>
          </a:xfrm>
          <a:prstGeom prst="rect">
            <a:avLst/>
          </a:prstGeom>
          <a:noFill/>
        </p:spPr>
      </p:pic>
      <p:sp>
        <p:nvSpPr>
          <p:cNvPr id="8" name="Полилиния 7"/>
          <p:cNvSpPr/>
          <p:nvPr/>
        </p:nvSpPr>
        <p:spPr>
          <a:xfrm flipV="1">
            <a:off x="-35968" y="0"/>
            <a:ext cx="9180000" cy="1000108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000768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2016 года нормативы ГТО стали сдавать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учащиеся образовательных учреждений II – VI ступеней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Поэтапное внедрение комплекса ГТО </a:t>
            </a:r>
          </a:p>
          <a:p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на территории Бобровского района</a:t>
            </a:r>
            <a:endParaRPr lang="ru-RU" sz="2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103" name="Picture 7" descr="C:\Documents and Settings\1\Рабочий стол\Конкурс ГТО\ГТО дети\IMG_02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9694" y="2463638"/>
            <a:ext cx="2764612" cy="1930724"/>
          </a:xfrm>
          <a:prstGeom prst="rect">
            <a:avLst/>
          </a:prstGeom>
          <a:noFill/>
        </p:spPr>
      </p:pic>
      <p:pic>
        <p:nvPicPr>
          <p:cNvPr id="4105" name="Picture 9" descr="C:\Documents and Settings\1\Рабочий стол\Конкурс ГТО\ГТО дети\IMG_02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28" y="2463638"/>
            <a:ext cx="2764612" cy="1930724"/>
          </a:xfrm>
          <a:prstGeom prst="rect">
            <a:avLst/>
          </a:prstGeom>
          <a:noFill/>
        </p:spPr>
      </p:pic>
      <p:sp>
        <p:nvSpPr>
          <p:cNvPr id="4108" name="AutoShape 12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http://bobrov-school-1.ru/wp-content/uploads/2015/01/%D0%93%D0%A2%D0%9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ГТО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99842" y="2464762"/>
            <a:ext cx="2765882" cy="19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C:\Documents and Settings\1\Рабочий стол\Конкурс ГТО\GTO (1)\GTO\IMG_5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143380"/>
            <a:ext cx="2862000" cy="1900431"/>
          </a:xfrm>
          <a:prstGeom prst="rect">
            <a:avLst/>
          </a:prstGeom>
          <a:noFill/>
        </p:spPr>
      </p:pic>
      <p:pic>
        <p:nvPicPr>
          <p:cNvPr id="9224" name="Picture 8" descr="C:\Documents and Settings\1\Рабочий стол\Конкурс ГТО\GTO (1)\GTO\IMG_5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000" y="4143380"/>
            <a:ext cx="2862000" cy="1900431"/>
          </a:xfrm>
          <a:prstGeom prst="rect">
            <a:avLst/>
          </a:prstGeom>
          <a:noFill/>
        </p:spPr>
      </p:pic>
      <p:pic>
        <p:nvPicPr>
          <p:cNvPr id="9232" name="Picture 16" descr="C:\Documents and Settings\1\Рабочий стол\Конкурс ГТО\GTO (1)\GTO\IMG_5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2862000" cy="1900431"/>
          </a:xfrm>
          <a:prstGeom prst="rect">
            <a:avLst/>
          </a:prstGeom>
          <a:noFill/>
        </p:spPr>
      </p:pic>
      <p:pic>
        <p:nvPicPr>
          <p:cNvPr id="9230" name="Picture 14" descr="C:\Documents and Settings\1\Рабочий стол\Конкурс ГТО\ГТО взрослые\DSC_0310.JPG"/>
          <p:cNvPicPr>
            <a:picLocks noChangeAspect="1" noChangeArrowheads="1"/>
          </p:cNvPicPr>
          <p:nvPr/>
        </p:nvPicPr>
        <p:blipFill>
          <a:blip r:embed="rId5" cstate="print"/>
          <a:srcRect l="14152" r="8045"/>
          <a:stretch>
            <a:fillRect/>
          </a:stretch>
        </p:blipFill>
        <p:spPr bwMode="auto">
          <a:xfrm>
            <a:off x="6072198" y="214290"/>
            <a:ext cx="2861062" cy="1900800"/>
          </a:xfrm>
          <a:prstGeom prst="rect">
            <a:avLst/>
          </a:prstGeom>
          <a:noFill/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143644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Зимний и Летний фестиваль ГТО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219" name="Picture 3" descr="C:\Documents and Settings\1\Рабочий стол\Конкурс ГТО\GTO (1)\GTO\IMG_55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171511"/>
            <a:ext cx="2862000" cy="1900431"/>
          </a:xfrm>
          <a:prstGeom prst="rect">
            <a:avLst/>
          </a:prstGeom>
          <a:noFill/>
        </p:spPr>
      </p:pic>
      <p:pic>
        <p:nvPicPr>
          <p:cNvPr id="9226" name="Picture 10" descr="C:\Documents and Settings\1\Рабочий стол\Конкурс ГТО\GTO (1)\GTO\IMG_5592.JPG"/>
          <p:cNvPicPr>
            <a:picLocks noChangeAspect="1" noChangeArrowheads="1"/>
          </p:cNvPicPr>
          <p:nvPr/>
        </p:nvPicPr>
        <p:blipFill>
          <a:blip r:embed="rId7" cstate="print"/>
          <a:srcRect l="3846" t="6997" r="1583" b="1722"/>
          <a:stretch>
            <a:fillRect/>
          </a:stretch>
        </p:blipFill>
        <p:spPr bwMode="auto">
          <a:xfrm>
            <a:off x="214281" y="214290"/>
            <a:ext cx="5786479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804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4143380"/>
            <a:ext cx="2862000" cy="2295190"/>
          </a:xfrm>
          <a:prstGeom prst="rect">
            <a:avLst/>
          </a:prstGeom>
        </p:spPr>
      </p:pic>
      <p:pic>
        <p:nvPicPr>
          <p:cNvPr id="9" name="Рисунок 8" descr="P1080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7718" y="4143380"/>
            <a:ext cx="2862000" cy="1908000"/>
          </a:xfrm>
          <a:prstGeom prst="rect">
            <a:avLst/>
          </a:prstGeom>
        </p:spPr>
      </p:pic>
      <p:pic>
        <p:nvPicPr>
          <p:cNvPr id="15" name="Рисунок 14" descr="P1080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143380"/>
            <a:ext cx="2862000" cy="190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007262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Фестивали ГТО среди учащихся III – IV ступеней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Спартакиады ГТО среди учащихся V-VI ступеней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Рисунок 5" descr="P10804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7718" y="2163942"/>
            <a:ext cx="2862000" cy="1908000"/>
          </a:xfrm>
          <a:prstGeom prst="rect">
            <a:avLst/>
          </a:prstGeom>
        </p:spPr>
      </p:pic>
      <p:pic>
        <p:nvPicPr>
          <p:cNvPr id="7" name="Рисунок 6" descr="P1080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2163942"/>
            <a:ext cx="2862000" cy="1908000"/>
          </a:xfrm>
          <a:prstGeom prst="rect">
            <a:avLst/>
          </a:prstGeom>
        </p:spPr>
      </p:pic>
      <p:pic>
        <p:nvPicPr>
          <p:cNvPr id="11" name="Рисунок 10" descr="P10804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2163942"/>
            <a:ext cx="2862000" cy="1908000"/>
          </a:xfrm>
          <a:prstGeom prst="rect">
            <a:avLst/>
          </a:prstGeom>
        </p:spPr>
      </p:pic>
      <p:pic>
        <p:nvPicPr>
          <p:cNvPr id="12" name="Рисунок 11" descr="P10802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214290"/>
            <a:ext cx="2862000" cy="1908000"/>
          </a:xfrm>
          <a:prstGeom prst="rect">
            <a:avLst/>
          </a:prstGeom>
        </p:spPr>
      </p:pic>
      <p:pic>
        <p:nvPicPr>
          <p:cNvPr id="13" name="Рисунок 12" descr="P10802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3240" y="214290"/>
            <a:ext cx="2862000" cy="1908000"/>
          </a:xfrm>
          <a:prstGeom prst="rect">
            <a:avLst/>
          </a:prstGeom>
        </p:spPr>
      </p:pic>
      <p:pic>
        <p:nvPicPr>
          <p:cNvPr id="14" name="Рисунок 13" descr="P108029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67718" y="214290"/>
            <a:ext cx="2862000" cy="19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1\Рабочий стол\Конкурс ГТО\спортплощ\IMG_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214554"/>
            <a:ext cx="2149200" cy="3286148"/>
          </a:xfrm>
          <a:prstGeom prst="rect">
            <a:avLst/>
          </a:prstGeom>
          <a:noFill/>
        </p:spPr>
      </p:pic>
      <p:pic>
        <p:nvPicPr>
          <p:cNvPr id="8" name="Рисунок 7" descr="C:\Users\Ирина\Desktop\20180917_0915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8102" b="11498"/>
          <a:stretch>
            <a:fillRect/>
          </a:stretch>
        </p:blipFill>
        <p:spPr bwMode="auto">
          <a:xfrm>
            <a:off x="214281" y="4717120"/>
            <a:ext cx="3315600" cy="19980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Documents and Settings\1\Рабочий стол\Спортивный праздник-2016\дюсш\гто\IMG_0111-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571868" y="214290"/>
            <a:ext cx="3168000" cy="19583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C:\Documents and Settings\1\Рабочий стол\Спортивный праздник-2016\дюсш\гто\unj плакат 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571868" y="4478389"/>
            <a:ext cx="3168000" cy="187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C:\Documents and Settings\1\Рабочий стол\Спортивный праздник-2016\дюсш\гто\IMG_0110-1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571868" y="2214554"/>
            <a:ext cx="3168000" cy="22104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6143644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Акции «Мы готовы к ГТО»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147" name="Picture 3" descr="C:\Documents and Settings\1\Рабочий стол\Конкурс ГТО\всё к конкурсу гто\Косова Алина 9кл.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14290"/>
            <a:ext cx="3314248" cy="44174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42976" y="4286256"/>
            <a:ext cx="2370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Косова Алина 9класс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Рисунок 10" descr="C:\Users\Ирина\Desktop\20180917_092446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14290"/>
            <a:ext cx="2149200" cy="19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1\Рабочий стол\Конкурс ГТО\всё к конкурсу гто\день физкультурника\IMG_0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14818"/>
            <a:ext cx="2862000" cy="1928826"/>
          </a:xfrm>
          <a:prstGeom prst="rect">
            <a:avLst/>
          </a:prstGeom>
          <a:noFill/>
        </p:spPr>
      </p:pic>
      <p:pic>
        <p:nvPicPr>
          <p:cNvPr id="5133" name="Picture 13" descr="C:\Documents and Settings\1\Рабочий стол\Конкурс ГТО\всё к конкурсу гто\Отчет ГТО 3 кв БОБРОВ\кросс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760" y="4214818"/>
            <a:ext cx="2862000" cy="1765124"/>
          </a:xfrm>
          <a:prstGeom prst="rect">
            <a:avLst/>
          </a:prstGeom>
          <a:noFill/>
        </p:spPr>
      </p:pic>
      <p:pic>
        <p:nvPicPr>
          <p:cNvPr id="5134" name="Picture 14" descr="C:\Documents and Settings\1\Рабочий стол\Конкурс ГТО\всё к конкурсу гто\Отчет ГТО 3 кв БОБРОВ\кро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214818"/>
            <a:ext cx="2862000" cy="1622248"/>
          </a:xfrm>
          <a:prstGeom prst="rect">
            <a:avLst/>
          </a:prstGeom>
          <a:noFill/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592933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 2017 года включились в Движение ГТО и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взрослое население Бобровского района с VI по XI ступени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8" name="Picture 8" descr="C:\Documents and Settings\1\Рабочий стол\Конкурс ГТО\всё к конкурсу гто\Спартакиада ГТО\DSC_0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14554"/>
            <a:ext cx="2860263" cy="1929600"/>
          </a:xfrm>
          <a:prstGeom prst="rect">
            <a:avLst/>
          </a:prstGeom>
          <a:noFill/>
        </p:spPr>
      </p:pic>
      <p:pic>
        <p:nvPicPr>
          <p:cNvPr id="5135" name="Picture 15" descr="C:\Documents and Settings\1\Рабочий стол\Конкурс ГТО\ГТО взрослые\гто ПЛАВ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802" y="214290"/>
            <a:ext cx="2860290" cy="1929600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онкурс ГТО\ГТО взрослые\DSC_03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214554"/>
            <a:ext cx="2860263" cy="1929600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Конкурс ГТО\ГТО взрослые\DSC_04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214554"/>
            <a:ext cx="2860263" cy="1929600"/>
          </a:xfrm>
          <a:prstGeom prst="rect">
            <a:avLst/>
          </a:prstGeom>
          <a:noFill/>
        </p:spPr>
      </p:pic>
      <p:pic>
        <p:nvPicPr>
          <p:cNvPr id="1029" name="Picture 5" descr="C:\Documents and Settings\1\Рабочий стол\Конкурс ГТО\всё к конкурсу гто\день физкультурника\IMG_03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8760" y="214290"/>
            <a:ext cx="2862000" cy="1928826"/>
          </a:xfrm>
          <a:prstGeom prst="rect">
            <a:avLst/>
          </a:prstGeom>
          <a:noFill/>
        </p:spPr>
      </p:pic>
      <p:pic>
        <p:nvPicPr>
          <p:cNvPr id="1031" name="Picture 7" descr="C:\Documents and Settings\1\Рабочий стол\Конкурс ГТО\всё к конкурсу гто\Отчет ГТО 3 кв БОБРОВ\кросс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9140" y="214290"/>
            <a:ext cx="2860578" cy="192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4591343"/>
            <a:ext cx="2862000" cy="1909491"/>
          </a:xfrm>
          <a:prstGeom prst="rect">
            <a:avLst/>
          </a:prstGeom>
        </p:spPr>
      </p:pic>
      <p:pic>
        <p:nvPicPr>
          <p:cNvPr id="6" name="Рисунок 5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2" y="2643182"/>
            <a:ext cx="2862000" cy="1909491"/>
          </a:xfrm>
          <a:prstGeom prst="rect">
            <a:avLst/>
          </a:prstGeom>
        </p:spPr>
      </p:pic>
      <p:pic>
        <p:nvPicPr>
          <p:cNvPr id="2050" name="Picture 2" descr="C:\Documents and Settings\1\Рабочий стол\Конкурс ГТО\всё к конкурсу гто\день физкультурника\IMG_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198" y="4591343"/>
            <a:ext cx="3564000" cy="1673049"/>
          </a:xfrm>
          <a:prstGeom prst="rect">
            <a:avLst/>
          </a:prstGeom>
          <a:noFill/>
        </p:spPr>
      </p:pic>
      <p:pic>
        <p:nvPicPr>
          <p:cNvPr id="11" name="__plpcte_target" descr="https://i.mycdn.me/image?id=868123951345&amp;t=3&amp;plc=WEB&amp;tkn=*nPND5IecB8j6VzZNN0ixDGcbs5I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591343"/>
            <a:ext cx="2181225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олилиния 1"/>
          <p:cNvSpPr/>
          <p:nvPr/>
        </p:nvSpPr>
        <p:spPr>
          <a:xfrm flipH="1">
            <a:off x="0" y="5286364"/>
            <a:ext cx="9180000" cy="1571636"/>
          </a:xfrm>
          <a:custGeom>
            <a:avLst/>
            <a:gdLst>
              <a:gd name="connsiteX0" fmla="*/ 0 w 9018270"/>
              <a:gd name="connsiteY0" fmla="*/ 0 h 4937760"/>
              <a:gd name="connsiteX1" fmla="*/ 34290 w 9018270"/>
              <a:gd name="connsiteY1" fmla="*/ 4937760 h 4937760"/>
              <a:gd name="connsiteX2" fmla="*/ 9018270 w 9018270"/>
              <a:gd name="connsiteY2" fmla="*/ 4937760 h 4937760"/>
              <a:gd name="connsiteX3" fmla="*/ 5132070 w 9018270"/>
              <a:gd name="connsiteY3" fmla="*/ 1531620 h 4937760"/>
              <a:gd name="connsiteX4" fmla="*/ 0 w 9018270"/>
              <a:gd name="connsiteY4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270" h="4937760">
                <a:moveTo>
                  <a:pt x="0" y="0"/>
                </a:moveTo>
                <a:lnTo>
                  <a:pt x="34290" y="4937760"/>
                </a:lnTo>
                <a:lnTo>
                  <a:pt x="9018270" y="4937760"/>
                </a:lnTo>
                <a:lnTo>
                  <a:pt x="5132070" y="1531620"/>
                </a:lnTo>
                <a:lnTo>
                  <a:pt x="0" y="0"/>
                </a:lnTo>
                <a:close/>
              </a:path>
            </a:pathLst>
          </a:custGeom>
          <a:solidFill>
            <a:srgbClr val="942424"/>
          </a:solidFill>
          <a:ln>
            <a:solidFill>
              <a:srgbClr val="94242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5857892"/>
            <a:ext cx="885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Фестивали и спартакиады ГТО среди трудящихся,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Спартакиады ГТО среди государственных и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65100" dir="11940000" algn="ctr" rotWithShape="0">
                    <a:srgbClr val="000000">
                      <a:alpha val="90000"/>
                    </a:srgbClr>
                  </a:outerShdw>
                </a:effectLst>
                <a:latin typeface="Cambria" pitchFamily="18" charset="0"/>
              </a:rPr>
              <a:t>муниципальных  служащих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65100" dir="11940000" algn="ctr" rotWithShape="0">
                  <a:srgbClr val="000000">
                    <a:alpha val="9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11" descr="C:\Documents and Settings\1\Рабочий стол\Конкурс ГТО\всё к конкурсу гто\Отчет ГТО 3 кв БОБРОВ\гто Спартакиада тру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14290"/>
            <a:ext cx="2862000" cy="2357454"/>
          </a:xfrm>
          <a:prstGeom prst="rect">
            <a:avLst/>
          </a:prstGeom>
          <a:noFill/>
        </p:spPr>
      </p:pic>
      <p:pic>
        <p:nvPicPr>
          <p:cNvPr id="7" name="Рисунок 6" descr="image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0" y="2643182"/>
            <a:ext cx="2862000" cy="1909491"/>
          </a:xfrm>
          <a:prstGeom prst="rect">
            <a:avLst/>
          </a:prstGeom>
        </p:spPr>
      </p:pic>
      <p:pic>
        <p:nvPicPr>
          <p:cNvPr id="12" name="Picture 6" descr="C:\Documents and Settings\1\Рабочий стол\Конкурс ГТО\всё к конкурсу гто\Отчет ГТО 3 кв БОБРОВ\Спартакиада ГТО трудящихся ЗОНА БОБР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802" y="214290"/>
            <a:ext cx="5796000" cy="2376708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Конкурс ГТО\ГТО взрослые\ГТ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2643182"/>
            <a:ext cx="2862000" cy="19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244</Words>
  <PresentationFormat>Экран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79</cp:revision>
  <dcterms:modified xsi:type="dcterms:W3CDTF">2018-09-24T04:24:14Z</dcterms:modified>
</cp:coreProperties>
</file>